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300" r:id="rId2"/>
    <p:sldId id="313" r:id="rId3"/>
    <p:sldId id="301" r:id="rId4"/>
    <p:sldId id="314" r:id="rId5"/>
    <p:sldId id="309" r:id="rId6"/>
    <p:sldId id="304" r:id="rId7"/>
    <p:sldId id="335" r:id="rId8"/>
    <p:sldId id="308" r:id="rId9"/>
    <p:sldId id="306" r:id="rId10"/>
    <p:sldId id="312" r:id="rId11"/>
    <p:sldId id="305" r:id="rId12"/>
    <p:sldId id="336" r:id="rId13"/>
    <p:sldId id="311" r:id="rId14"/>
    <p:sldId id="317" r:id="rId15"/>
    <p:sldId id="316" r:id="rId16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3981" autoAdjust="0"/>
  </p:normalViewPr>
  <p:slideViewPr>
    <p:cSldViewPr snapToGrid="0">
      <p:cViewPr varScale="1">
        <p:scale>
          <a:sx n="76" d="100"/>
          <a:sy n="76" d="100"/>
        </p:scale>
        <p:origin x="110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6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8056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0E93867C-D4B6-4E0A-8747-EB3989FA6633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7"/>
            <a:ext cx="2971800" cy="498054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7"/>
            <a:ext cx="2971800" cy="498054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68BA58F0-DF17-4A6A-9AA7-E4C108663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9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65E99-8FE5-4BD2-A82D-2A6C743DBC5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6789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0C293-1F31-47E0-AF25-0E281765D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65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22665E0D-75C2-E94B-8135-F621B99D0778}"/>
              </a:ext>
            </a:extLst>
          </p:cNvPr>
          <p:cNvSpPr>
            <a:spLocks noChangeAspect="1"/>
          </p:cNvSpPr>
          <p:nvPr/>
        </p:nvSpPr>
        <p:spPr>
          <a:xfrm>
            <a:off x="6061101" y="0"/>
            <a:ext cx="6130900" cy="6858000"/>
          </a:xfrm>
          <a:prstGeom prst="rect">
            <a:avLst/>
          </a:prstGeom>
          <a:blipFill dpi="0" rotWithShape="1">
            <a:blip r:embed="rId2"/>
            <a:srcRect/>
            <a:tile tx="0" ty="0" sx="57000" sy="57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9" name="Patterni">
            <a:extLst>
              <a:ext uri="{FF2B5EF4-FFF2-40B4-BE49-F238E27FC236}">
                <a16:creationId xmlns:a16="http://schemas.microsoft.com/office/drawing/2014/main" id="{4285F6AA-0C7B-D54B-90F5-402BAEDC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01" y="0"/>
            <a:ext cx="2160000" cy="685902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16" y="504000"/>
            <a:ext cx="3622955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5_vaihdettava_kuv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BED1C699-EA44-A547-A232-13BF6082DD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61101" y="0"/>
            <a:ext cx="6130900" cy="6858000"/>
          </a:xfrm>
          <a:pattFill prst="pct90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Otsikko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2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6120001"/>
            <a:ext cx="3105600" cy="432029"/>
          </a:xfrm>
          <a:prstGeom prst="rect">
            <a:avLst/>
          </a:prstGeom>
        </p:spPr>
      </p:pic>
      <p:pic>
        <p:nvPicPr>
          <p:cNvPr id="7" name="Patterni">
            <a:extLst>
              <a:ext uri="{FF2B5EF4-FFF2-40B4-BE49-F238E27FC236}">
                <a16:creationId xmlns:a16="http://schemas.microsoft.com/office/drawing/2014/main" id="{85E7F585-AB1A-5F49-BB06-7622921B6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000" y="0"/>
            <a:ext cx="2160000" cy="6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28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2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6120001"/>
            <a:ext cx="3105600" cy="432029"/>
          </a:xfrm>
          <a:prstGeom prst="rect">
            <a:avLst/>
          </a:prstGeom>
        </p:spPr>
      </p:pic>
      <p:pic>
        <p:nvPicPr>
          <p:cNvPr id="7" name="Patterni">
            <a:extLst>
              <a:ext uri="{FF2B5EF4-FFF2-40B4-BE49-F238E27FC236}">
                <a16:creationId xmlns:a16="http://schemas.microsoft.com/office/drawing/2014/main" id="{A0520BEB-0EC9-F44E-AF9A-C28EAE11B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000" y="0"/>
            <a:ext cx="2160000" cy="6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1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2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3" y="6120000"/>
            <a:ext cx="3105391" cy="432000"/>
          </a:xfrm>
          <a:prstGeom prst="rect">
            <a:avLst/>
          </a:prstGeom>
        </p:spPr>
      </p:pic>
      <p:pic>
        <p:nvPicPr>
          <p:cNvPr id="7" name="Patterni">
            <a:extLst>
              <a:ext uri="{FF2B5EF4-FFF2-40B4-BE49-F238E27FC236}">
                <a16:creationId xmlns:a16="http://schemas.microsoft.com/office/drawing/2014/main" id="{90A42081-1A42-7440-A2B6-1B154B078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000" y="0"/>
            <a:ext cx="2160000" cy="6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0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Otsikko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2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6120001"/>
            <a:ext cx="3105600" cy="432029"/>
          </a:xfrm>
          <a:prstGeom prst="rect">
            <a:avLst/>
          </a:prstGeom>
        </p:spPr>
      </p:pic>
      <p:pic>
        <p:nvPicPr>
          <p:cNvPr id="7" name="Patterni">
            <a:extLst>
              <a:ext uri="{FF2B5EF4-FFF2-40B4-BE49-F238E27FC236}">
                <a16:creationId xmlns:a16="http://schemas.microsoft.com/office/drawing/2014/main" id="{B2CEAC09-7AA0-EE41-95B4-63F3B06A6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000" y="0"/>
            <a:ext cx="2160000" cy="68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95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Otsikko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2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801770B-2EFC-E545-B7D5-9073FE6F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1" y="6120001"/>
            <a:ext cx="3105600" cy="432029"/>
          </a:xfrm>
          <a:prstGeom prst="rect">
            <a:avLst/>
          </a:prstGeom>
        </p:spPr>
      </p:pic>
      <p:pic>
        <p:nvPicPr>
          <p:cNvPr id="7" name="Patterni">
            <a:extLst>
              <a:ext uri="{FF2B5EF4-FFF2-40B4-BE49-F238E27FC236}">
                <a16:creationId xmlns:a16="http://schemas.microsoft.com/office/drawing/2014/main" id="{40A8955B-FEE3-A444-B88A-A79D09DBA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002" y="0"/>
            <a:ext cx="2159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76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2153FE5C-2915-9542-B7E7-637DD7D0C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322" y="0"/>
            <a:ext cx="215967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122363"/>
            <a:ext cx="9144000" cy="2387600"/>
          </a:xfrm>
        </p:spPr>
        <p:txBody>
          <a:bodyPr anchor="b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3602038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4479A5-813A-B147-97FE-04FC1480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1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34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6BEAF-5685-5947-B6FB-B5AD74F8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7"/>
            <a:ext cx="91440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49E86-C16A-E245-936A-BF86C036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825625"/>
            <a:ext cx="9144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BD2314-7F0D-5444-B8A7-638BD9D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8000" y="6120001"/>
            <a:ext cx="720000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3FECFB1-C79B-E148-A4B4-3331058A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322" y="0"/>
            <a:ext cx="2159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3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36BEAF-5685-5947-B6FB-B5AD74F82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7"/>
            <a:ext cx="111600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A49E86-C16A-E245-936A-BF86C036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" y="1825625"/>
            <a:ext cx="11160000" cy="4104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BD2314-7F0D-5444-B8A7-638BD9DB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2002" y="6173477"/>
            <a:ext cx="813599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2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311BB-BEF8-794C-BA05-DBD01601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1608F8-F562-D84A-9D25-FFC439164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4000" y="1825625"/>
            <a:ext cx="5400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997162A-713B-5043-BC9D-6CA883411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000" y="1825625"/>
            <a:ext cx="5400000" cy="410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10DF3E1-1A62-184C-9A83-F948EE63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5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ihdettava_kuva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B32F1B1-92CC-6E47-8A18-FBD60440FA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1" y="0"/>
            <a:ext cx="6130900" cy="6858000"/>
          </a:xfrm>
          <a:pattFill prst="pct90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1" y="504000"/>
            <a:ext cx="362295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3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23BF53-1DC5-094C-A3D3-8B787ABE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80D270C-7447-9B43-BF0E-891DF827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0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061A0D-CC9F-6240-AA6D-3AC8E9EE8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432000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72E7B9-5049-1A4C-B842-9BC585C2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0" y="503999"/>
            <a:ext cx="6480000" cy="5364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077EB74-AFAB-AB41-B32F-E1F631B1F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60000"/>
            <a:ext cx="4320000" cy="374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0A5BDFD-AD3C-3448-8009-09A5D52B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62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FA6FC8-3666-5946-9C18-E5D459CE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504000"/>
            <a:ext cx="504000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B233B5-4633-2D41-89B1-24D075B6A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999" y="2160000"/>
            <a:ext cx="5040000" cy="374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29A05BC-2CAA-1342-BE66-F55EF95E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Kuvan paikkamerkki 5">
            <a:extLst>
              <a:ext uri="{FF2B5EF4-FFF2-40B4-BE49-F238E27FC236}">
                <a16:creationId xmlns:a16="http://schemas.microsoft.com/office/drawing/2014/main" id="{92604AAA-D3E4-1A42-8F46-C8D92773FF7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066532" y="-15764"/>
            <a:ext cx="6125469" cy="687376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672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4A7459-EE84-C84F-9EF9-30D0313B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348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4A7459-EE84-C84F-9EF9-30D0313B8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4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1106F8-7F59-B944-BE59-3A978961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363DEF3-0DD5-BA47-B13F-1D549CD38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E4D2F1-7DEA-E04E-A5BF-9E5E1487D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46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D2A9FCC-51C5-364F-A93C-FCC1FEA7B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129DAA0-C274-F34D-8C89-9F49B0065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8000" y="365125"/>
            <a:ext cx="75600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1879EF-E033-354B-A6C7-998939C8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211709" y="5587333"/>
            <a:ext cx="814137" cy="365125"/>
          </a:xfrm>
        </p:spPr>
        <p:txBody>
          <a:bodyPr/>
          <a:lstStyle/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F4C94E2-FCB5-FB43-A6E1-0F87AD1D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54616" y="1022517"/>
            <a:ext cx="174678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8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9144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9144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8747" y="6026741"/>
            <a:ext cx="7739252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  <p:pic>
        <p:nvPicPr>
          <p:cNvPr id="9" name="Patterni">
            <a:extLst>
              <a:ext uri="{FF2B5EF4-FFF2-40B4-BE49-F238E27FC236}">
                <a16:creationId xmlns:a16="http://schemas.microsoft.com/office/drawing/2014/main" id="{01438F34-3BCE-AA48-8D72-4C2A8956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002" y="0"/>
            <a:ext cx="2159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4FDA7807-8F90-6043-B36B-C98BEB406A1A}"/>
              </a:ext>
            </a:extLst>
          </p:cNvPr>
          <p:cNvSpPr>
            <a:spLocks/>
          </p:cNvSpPr>
          <p:nvPr/>
        </p:nvSpPr>
        <p:spPr>
          <a:xfrm>
            <a:off x="6061101" y="0"/>
            <a:ext cx="6130900" cy="6858000"/>
          </a:xfrm>
          <a:prstGeom prst="rect">
            <a:avLst/>
          </a:prstGeom>
          <a:blipFill dpi="0" rotWithShape="1">
            <a:blip r:embed="rId2"/>
            <a:srcRect/>
            <a:tile tx="0" ty="0" sx="57000" sy="57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1" name="Patterni">
            <a:extLst>
              <a:ext uri="{FF2B5EF4-FFF2-40B4-BE49-F238E27FC236}">
                <a16:creationId xmlns:a16="http://schemas.microsoft.com/office/drawing/2014/main" id="{66E8222C-69DF-AB41-85D0-F6B09C462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01" y="0"/>
            <a:ext cx="2160000" cy="685902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99" y="503999"/>
            <a:ext cx="362295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0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2_vaihdettava_kuv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B95B4754-AD77-014E-894F-8E16B5B0D8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1" y="0"/>
            <a:ext cx="6130900" cy="6858000"/>
          </a:xfrm>
          <a:pattFill prst="pct90">
            <a:fgClr>
              <a:schemeClr val="accent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99" y="503999"/>
            <a:ext cx="3622957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CA76E93-B1FC-EC47-9F63-8E678F6D8698}"/>
              </a:ext>
            </a:extLst>
          </p:cNvPr>
          <p:cNvSpPr/>
          <p:nvPr/>
        </p:nvSpPr>
        <p:spPr>
          <a:xfrm>
            <a:off x="6061101" y="0"/>
            <a:ext cx="6130900" cy="6858000"/>
          </a:xfrm>
          <a:prstGeom prst="rect">
            <a:avLst/>
          </a:prstGeom>
          <a:blipFill dpi="0" rotWithShape="1">
            <a:blip r:embed="rId2"/>
            <a:srcRect/>
            <a:tile tx="0" ty="0" sx="57000" sy="57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1" name="Patterni">
            <a:extLst>
              <a:ext uri="{FF2B5EF4-FFF2-40B4-BE49-F238E27FC236}">
                <a16:creationId xmlns:a16="http://schemas.microsoft.com/office/drawing/2014/main" id="{1026C0C3-E1BB-DE42-9014-3A2D15AC2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01" y="0"/>
            <a:ext cx="2160000" cy="685902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3_vaihdettava_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C53A3FB5-B917-1B47-BCB6-C18A4F0FC1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1" y="0"/>
            <a:ext cx="6130900" cy="6858000"/>
          </a:xfrm>
          <a:pattFill prst="pct90">
            <a:fgClr>
              <a:schemeClr val="accent3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8C08878E-F531-6E49-8D14-C6A0A78E8FA1}"/>
              </a:ext>
            </a:extLst>
          </p:cNvPr>
          <p:cNvSpPr>
            <a:spLocks/>
          </p:cNvSpPr>
          <p:nvPr/>
        </p:nvSpPr>
        <p:spPr>
          <a:xfrm>
            <a:off x="6061101" y="0"/>
            <a:ext cx="6130900" cy="6858000"/>
          </a:xfrm>
          <a:prstGeom prst="rect">
            <a:avLst/>
          </a:prstGeom>
          <a:blipFill dpi="0" rotWithShape="0">
            <a:blip r:embed="rId2"/>
            <a:srcRect/>
            <a:tile tx="0" ty="0" sx="57000" sy="57000" flip="none" algn="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1" name="Patterni">
            <a:extLst>
              <a:ext uri="{FF2B5EF4-FFF2-40B4-BE49-F238E27FC236}">
                <a16:creationId xmlns:a16="http://schemas.microsoft.com/office/drawing/2014/main" id="{E102D793-BC9C-654A-BDB4-37C396A94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01" y="0"/>
            <a:ext cx="2160000" cy="685902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4_vaihdettava_kuv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11">
            <a:extLst>
              <a:ext uri="{FF2B5EF4-FFF2-40B4-BE49-F238E27FC236}">
                <a16:creationId xmlns:a16="http://schemas.microsoft.com/office/drawing/2014/main" id="{16BD1366-5B4D-0A44-817E-EAB6F9A7E7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61101" y="0"/>
            <a:ext cx="6130900" cy="6858000"/>
          </a:xfrm>
          <a:pattFill prst="pct90">
            <a:fgClr>
              <a:schemeClr val="accent4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_vari_0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40F591B0-4E4C-194E-8404-6E35A9F466AA}"/>
              </a:ext>
            </a:extLst>
          </p:cNvPr>
          <p:cNvSpPr/>
          <p:nvPr/>
        </p:nvSpPr>
        <p:spPr>
          <a:xfrm>
            <a:off x="6061101" y="0"/>
            <a:ext cx="6130900" cy="6858000"/>
          </a:xfrm>
          <a:prstGeom prst="rect">
            <a:avLst/>
          </a:prstGeom>
          <a:blipFill dpi="0" rotWithShape="1">
            <a:blip r:embed="rId2"/>
            <a:srcRect/>
            <a:tile tx="215900" ty="-19050" sx="55000" sy="55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pic>
        <p:nvPicPr>
          <p:cNvPr id="12" name="Patterni">
            <a:extLst>
              <a:ext uri="{FF2B5EF4-FFF2-40B4-BE49-F238E27FC236}">
                <a16:creationId xmlns:a16="http://schemas.microsoft.com/office/drawing/2014/main" id="{78331BA9-064F-354A-A047-0AF066A5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01" y="0"/>
            <a:ext cx="2160000" cy="6859020"/>
          </a:xfrm>
          <a:prstGeom prst="rect">
            <a:avLst/>
          </a:prstGeom>
        </p:spPr>
      </p:pic>
      <p:sp>
        <p:nvSpPr>
          <p:cNvPr id="7" name="Tekstin taustaväri">
            <a:extLst>
              <a:ext uri="{FF2B5EF4-FFF2-40B4-BE49-F238E27FC236}">
                <a16:creationId xmlns:a16="http://schemas.microsoft.com/office/drawing/2014/main" id="{A061B61F-278B-0143-85FA-9C716E069CE0}"/>
              </a:ext>
            </a:extLst>
          </p:cNvPr>
          <p:cNvSpPr/>
          <p:nvPr/>
        </p:nvSpPr>
        <p:spPr>
          <a:xfrm>
            <a:off x="0" y="0"/>
            <a:ext cx="607165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849390A-863A-E249-A58B-C7861C9EB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1800000"/>
            <a:ext cx="5220000" cy="2387600"/>
          </a:xfrm>
        </p:spPr>
        <p:txBody>
          <a:bodyPr anchor="b" anchorCtr="0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AAB6DDE-3EA6-5A42-9F95-98A91E224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12" y="4320000"/>
            <a:ext cx="5220000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969AF-A963-0745-8694-3639602E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4000" y="6026742"/>
            <a:ext cx="1296000" cy="365125"/>
          </a:xfrm>
          <a:prstGeom prst="rect">
            <a:avLst/>
          </a:prstGeom>
        </p:spPr>
        <p:txBody>
          <a:bodyPr anchor="ctr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37AA7EBE-51E2-4864-AFE3-3B448D26F767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7CDDB3-DF34-C045-A97C-9C204C8F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2000" y="6026741"/>
            <a:ext cx="38400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21C61264-AAE4-0744-9166-B9DA677B7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0" y="504002"/>
            <a:ext cx="3624000" cy="50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5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0B6F790-057D-784A-9CB2-979D89E5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7"/>
            <a:ext cx="111600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CD46ED-2A86-484D-B7D1-49D101183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825625"/>
            <a:ext cx="11160000" cy="410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F1E16D-A262-DF4D-A3E1-C8A4054B2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2001" y="6173477"/>
            <a:ext cx="81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B628DD-2A29-4A01-B9BD-DFA1E5FF0924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27E30D-647A-BE42-8CD4-1C75FA6664E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2018" y="6120000"/>
            <a:ext cx="310538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mountain&#10;&#10;Description automatically generated">
            <a:extLst>
              <a:ext uri="{FF2B5EF4-FFF2-40B4-BE49-F238E27FC236}">
                <a16:creationId xmlns:a16="http://schemas.microsoft.com/office/drawing/2014/main" id="{4D34D52D-834B-CDF8-981C-000F81E1F0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2" r="15829"/>
          <a:stretch/>
        </p:blipFill>
        <p:spPr>
          <a:xfrm>
            <a:off x="6061101" y="10"/>
            <a:ext cx="613090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21A84A-CD83-52E7-7F53-8A244CB32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000" y="2187722"/>
            <a:ext cx="5220000" cy="1999877"/>
          </a:xfrm>
        </p:spPr>
        <p:txBody>
          <a:bodyPr anchor="b">
            <a:normAutofit/>
          </a:bodyPr>
          <a:lstStyle/>
          <a:p>
            <a:r>
              <a:rPr lang="en-GB" dirty="0" err="1"/>
              <a:t>Tenax</a:t>
            </a:r>
            <a:r>
              <a:rPr lang="en-GB" dirty="0"/>
              <a:t> TA tube results from EMEP intensive measurement period of 2022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2FC8D-D51C-8E41-79CF-554045DF9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000" y="4567829"/>
            <a:ext cx="5220000" cy="1655762"/>
          </a:xfrm>
        </p:spPr>
        <p:txBody>
          <a:bodyPr>
            <a:normAutofit/>
          </a:bodyPr>
          <a:lstStyle/>
          <a:p>
            <a:r>
              <a:rPr lang="fi-FI" dirty="0"/>
              <a:t>Heidi Hellén</a:t>
            </a:r>
          </a:p>
          <a:p>
            <a:endParaRPr lang="fi-FI" dirty="0"/>
          </a:p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Meteorological</a:t>
            </a:r>
            <a:r>
              <a:rPr lang="fi-FI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27265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90EF4-FFBD-DC8D-9126-D72BF247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32" y="180461"/>
            <a:ext cx="11160000" cy="634731"/>
          </a:xfrm>
        </p:spPr>
        <p:txBody>
          <a:bodyPr/>
          <a:lstStyle/>
          <a:p>
            <a:r>
              <a:rPr lang="fi-FI" dirty="0" err="1"/>
              <a:t>Diurnal</a:t>
            </a:r>
            <a:r>
              <a:rPr lang="fi-FI" dirty="0"/>
              <a:t> </a:t>
            </a:r>
            <a:r>
              <a:rPr lang="fi-FI" dirty="0" err="1"/>
              <a:t>variability</a:t>
            </a:r>
            <a:r>
              <a:rPr lang="fi-FI" dirty="0"/>
              <a:t> of </a:t>
            </a:r>
            <a:r>
              <a:rPr lang="fi-FI" dirty="0" err="1"/>
              <a:t>biogenic</a:t>
            </a:r>
            <a:r>
              <a:rPr lang="fi-FI" dirty="0"/>
              <a:t> </a:t>
            </a:r>
            <a:r>
              <a:rPr lang="fi-FI" dirty="0" err="1"/>
              <a:t>VOCs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CE388-4161-2CCE-C522-0285071BE2F6}"/>
              </a:ext>
            </a:extLst>
          </p:cNvPr>
          <p:cNvSpPr txBox="1"/>
          <p:nvPr/>
        </p:nvSpPr>
        <p:spPr>
          <a:xfrm>
            <a:off x="447432" y="1322017"/>
            <a:ext cx="5143466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Isoprene</a:t>
            </a:r>
            <a:r>
              <a:rPr lang="fi-FI" sz="1600" dirty="0"/>
              <a:t> </a:t>
            </a:r>
            <a:r>
              <a:rPr lang="fi-FI" sz="1600" dirty="0" err="1"/>
              <a:t>has</a:t>
            </a:r>
            <a:r>
              <a:rPr lang="fi-FI" sz="1600" dirty="0"/>
              <a:t> </a:t>
            </a:r>
            <a:r>
              <a:rPr lang="fi-FI" sz="1600" dirty="0" err="1"/>
              <a:t>light</a:t>
            </a:r>
            <a:r>
              <a:rPr lang="fi-FI" sz="1600" dirty="0"/>
              <a:t> </a:t>
            </a:r>
            <a:r>
              <a:rPr lang="fi-FI" sz="1600" dirty="0" err="1"/>
              <a:t>dependent</a:t>
            </a:r>
            <a:r>
              <a:rPr lang="fi-FI" sz="1600" dirty="0"/>
              <a:t> </a:t>
            </a:r>
            <a:r>
              <a:rPr lang="fi-FI" sz="1600" dirty="0" err="1"/>
              <a:t>emissions</a:t>
            </a:r>
            <a:r>
              <a:rPr lang="fi-FI" sz="1600" dirty="0"/>
              <a:t> -&gt; </a:t>
            </a:r>
            <a:r>
              <a:rPr lang="fi-FI" sz="1600" dirty="0" err="1"/>
              <a:t>emitted</a:t>
            </a:r>
            <a:r>
              <a:rPr lang="fi-FI" sz="1600" dirty="0"/>
              <a:t> </a:t>
            </a:r>
            <a:r>
              <a:rPr lang="fi-FI" sz="1600" dirty="0" err="1"/>
              <a:t>only</a:t>
            </a:r>
            <a:r>
              <a:rPr lang="fi-FI" sz="1600" dirty="0"/>
              <a:t> </a:t>
            </a:r>
            <a:r>
              <a:rPr lang="fi-FI" sz="1600" dirty="0" err="1"/>
              <a:t>during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day</a:t>
            </a:r>
            <a:endParaRPr lang="fi-FI" sz="1600" dirty="0"/>
          </a:p>
          <a:p>
            <a:pPr lvl="2"/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Mono- and </a:t>
            </a:r>
            <a:r>
              <a:rPr lang="fi-FI" sz="1600" dirty="0" err="1"/>
              <a:t>sesquiterpenes</a:t>
            </a:r>
            <a:r>
              <a:rPr lang="fi-FI" sz="1600" dirty="0"/>
              <a:t> </a:t>
            </a:r>
            <a:r>
              <a:rPr lang="fi-FI" sz="1600" dirty="0" err="1"/>
              <a:t>has</a:t>
            </a:r>
            <a:r>
              <a:rPr lang="fi-FI" sz="1600" dirty="0"/>
              <a:t> </a:t>
            </a:r>
            <a:r>
              <a:rPr lang="fi-FI" sz="1600" dirty="0" err="1"/>
              <a:t>both</a:t>
            </a:r>
            <a:r>
              <a:rPr lang="fi-FI" sz="1600" dirty="0"/>
              <a:t> </a:t>
            </a:r>
            <a:r>
              <a:rPr lang="fi-FI" sz="1600" dirty="0" err="1"/>
              <a:t>light</a:t>
            </a:r>
            <a:r>
              <a:rPr lang="fi-FI" sz="1600" dirty="0"/>
              <a:t> and </a:t>
            </a:r>
            <a:r>
              <a:rPr lang="fi-FI" sz="1600" dirty="0" err="1"/>
              <a:t>temperature</a:t>
            </a:r>
            <a:r>
              <a:rPr lang="fi-FI" sz="1600" dirty="0"/>
              <a:t> </a:t>
            </a:r>
            <a:r>
              <a:rPr lang="fi-FI" sz="1600" dirty="0" err="1"/>
              <a:t>dependent</a:t>
            </a:r>
            <a:r>
              <a:rPr lang="fi-FI" sz="1600" dirty="0"/>
              <a:t> </a:t>
            </a:r>
            <a:r>
              <a:rPr lang="fi-FI" sz="1600" dirty="0" err="1"/>
              <a:t>emissions</a:t>
            </a:r>
            <a:r>
              <a:rPr lang="fi-FI" sz="1600" dirty="0"/>
              <a:t> -&gt; </a:t>
            </a:r>
            <a:r>
              <a:rPr lang="fi-FI" sz="1600" dirty="0" err="1"/>
              <a:t>emitted</a:t>
            </a:r>
            <a:r>
              <a:rPr lang="fi-FI" sz="1600" dirty="0"/>
              <a:t> </a:t>
            </a:r>
            <a:r>
              <a:rPr lang="fi-FI" sz="1600" dirty="0" err="1"/>
              <a:t>also</a:t>
            </a:r>
            <a:r>
              <a:rPr lang="fi-FI" sz="1600" dirty="0"/>
              <a:t> </a:t>
            </a:r>
            <a:r>
              <a:rPr lang="fi-FI" sz="1600" dirty="0" err="1"/>
              <a:t>during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night</a:t>
            </a:r>
            <a:endParaRPr lang="fi-FI" sz="1600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5EB41A98-79BA-BF31-8051-089648B5F3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35" y="1399425"/>
            <a:ext cx="2615936" cy="2195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5772FD-9CA8-56C4-DCD3-73EE1E621DEF}"/>
              </a:ext>
            </a:extLst>
          </p:cNvPr>
          <p:cNvSpPr txBox="1"/>
          <p:nvPr/>
        </p:nvSpPr>
        <p:spPr>
          <a:xfrm>
            <a:off x="6096000" y="959907"/>
            <a:ext cx="4543231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1400" dirty="0" err="1"/>
              <a:t>Spruce</a:t>
            </a:r>
            <a:r>
              <a:rPr lang="fi-FI" sz="1400" dirty="0"/>
              <a:t> emission at Pallas in 2019 (Hakola et al. 2023) </a:t>
            </a:r>
          </a:p>
        </p:txBody>
      </p:sp>
      <p:pic>
        <p:nvPicPr>
          <p:cNvPr id="15" name="Picture 14" descr="Chart, line chart, histogram&#10;&#10;Description automatically generated">
            <a:extLst>
              <a:ext uri="{FF2B5EF4-FFF2-40B4-BE49-F238E27FC236}">
                <a16:creationId xmlns:a16="http://schemas.microsoft.com/office/drawing/2014/main" id="{7C5664A8-2ACC-5C8B-7734-FB537DFFD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795" y="1455659"/>
            <a:ext cx="2615936" cy="2182322"/>
          </a:xfrm>
          <a:prstGeom prst="rect">
            <a:avLst/>
          </a:prstGeom>
        </p:spPr>
      </p:pic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9BEF5D4-07B8-34E6-057D-0D9ADC24E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94" y="4448090"/>
            <a:ext cx="2644301" cy="2068074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4AF88E2-7BC9-7313-5999-24B24651C7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51" y="4391508"/>
            <a:ext cx="2800795" cy="2181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1E58FB-D4FE-6935-4051-3767ED618D60}"/>
              </a:ext>
            </a:extLst>
          </p:cNvPr>
          <p:cNvSpPr txBox="1"/>
          <p:nvPr/>
        </p:nvSpPr>
        <p:spPr>
          <a:xfrm>
            <a:off x="6096000" y="3750092"/>
            <a:ext cx="5465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400" dirty="0" err="1"/>
              <a:t>Mixing</a:t>
            </a:r>
            <a:r>
              <a:rPr lang="fi-FI" sz="1400" dirty="0"/>
              <a:t> </a:t>
            </a:r>
            <a:r>
              <a:rPr lang="fi-FI" sz="1400" dirty="0" err="1"/>
              <a:t>ratios</a:t>
            </a:r>
            <a:r>
              <a:rPr lang="fi-FI" sz="1400" dirty="0"/>
              <a:t> (MR) at a </a:t>
            </a:r>
            <a:r>
              <a:rPr lang="fi-FI" sz="1400" dirty="0" err="1"/>
              <a:t>boreal</a:t>
            </a:r>
            <a:r>
              <a:rPr lang="fi-FI" sz="1400" dirty="0"/>
              <a:t> </a:t>
            </a:r>
            <a:r>
              <a:rPr lang="fi-FI" sz="1400" dirty="0" err="1"/>
              <a:t>forest</a:t>
            </a:r>
            <a:r>
              <a:rPr lang="fi-FI" sz="1400" dirty="0"/>
              <a:t> </a:t>
            </a:r>
            <a:r>
              <a:rPr lang="fi-FI" sz="1400" dirty="0" err="1"/>
              <a:t>site</a:t>
            </a:r>
            <a:r>
              <a:rPr lang="fi-FI" sz="1400" dirty="0"/>
              <a:t> (</a:t>
            </a:r>
            <a:r>
              <a:rPr lang="fi-FI" sz="1400" dirty="0" err="1"/>
              <a:t>Hyytiälä</a:t>
            </a:r>
            <a:r>
              <a:rPr lang="fi-FI" sz="1400" dirty="0"/>
              <a:t>) in </a:t>
            </a:r>
            <a:r>
              <a:rPr lang="fi-FI" sz="1400" dirty="0" err="1"/>
              <a:t>July</a:t>
            </a:r>
            <a:r>
              <a:rPr lang="fi-FI" sz="1400" dirty="0"/>
              <a:t> 2016 </a:t>
            </a:r>
          </a:p>
          <a:p>
            <a:r>
              <a:rPr lang="fi-FI" sz="1400" dirty="0"/>
              <a:t>(Hellén et al. 2018)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372B9-EFCF-D252-AF30-26050F5C5EEC}"/>
              </a:ext>
            </a:extLst>
          </p:cNvPr>
          <p:cNvSpPr txBox="1"/>
          <p:nvPr/>
        </p:nvSpPr>
        <p:spPr>
          <a:xfrm>
            <a:off x="447432" y="3966324"/>
            <a:ext cx="514346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Mixing</a:t>
            </a:r>
            <a:r>
              <a:rPr lang="fi-FI" sz="1600" dirty="0"/>
              <a:t> </a:t>
            </a:r>
            <a:r>
              <a:rPr lang="fi-FI" sz="1600" dirty="0" err="1"/>
              <a:t>ratios</a:t>
            </a:r>
            <a:r>
              <a:rPr lang="fi-FI" sz="1600" dirty="0"/>
              <a:t> of </a:t>
            </a:r>
            <a:r>
              <a:rPr lang="fi-FI" sz="1600" dirty="0" err="1"/>
              <a:t>isoprene</a:t>
            </a:r>
            <a:r>
              <a:rPr lang="fi-FI" sz="1600" dirty="0"/>
              <a:t> </a:t>
            </a:r>
            <a:r>
              <a:rPr lang="fi-FI" sz="1600" dirty="0" err="1"/>
              <a:t>highest</a:t>
            </a:r>
            <a:r>
              <a:rPr lang="fi-FI" sz="1600" dirty="0"/>
              <a:t> </a:t>
            </a:r>
            <a:r>
              <a:rPr lang="fi-FI" sz="1600" dirty="0" err="1"/>
              <a:t>during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light</a:t>
            </a:r>
            <a:r>
              <a:rPr lang="fi-FI" sz="1600" dirty="0"/>
              <a:t> </a:t>
            </a:r>
            <a:r>
              <a:rPr lang="fi-FI" sz="1600" dirty="0" err="1"/>
              <a:t>hours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emitted</a:t>
            </a:r>
            <a:r>
              <a:rPr lang="fi-FI" sz="1600" dirty="0"/>
              <a:t> </a:t>
            </a:r>
            <a:r>
              <a:rPr lang="fi-FI" sz="1600" dirty="0" err="1"/>
              <a:t>during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dark</a:t>
            </a:r>
            <a:r>
              <a:rPr lang="fi-FI" sz="1600" dirty="0"/>
              <a:t> </a:t>
            </a:r>
            <a:r>
              <a:rPr lang="fi-FI" sz="1600" dirty="0" err="1"/>
              <a:t>hours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Lowest</a:t>
            </a:r>
            <a:r>
              <a:rPr lang="fi-FI" sz="1600" dirty="0"/>
              <a:t> </a:t>
            </a:r>
            <a:r>
              <a:rPr lang="fi-FI" sz="1600" dirty="0" err="1"/>
              <a:t>mixing</a:t>
            </a:r>
            <a:r>
              <a:rPr lang="fi-FI" sz="1600" dirty="0"/>
              <a:t> </a:t>
            </a:r>
            <a:r>
              <a:rPr lang="fi-FI" sz="1600" dirty="0" err="1"/>
              <a:t>ratios</a:t>
            </a:r>
            <a:r>
              <a:rPr lang="fi-FI" sz="1600" dirty="0"/>
              <a:t> of mono- and </a:t>
            </a:r>
            <a:r>
              <a:rPr lang="fi-FI" sz="1600" dirty="0" err="1"/>
              <a:t>sesquiterpenes</a:t>
            </a:r>
            <a:r>
              <a:rPr lang="fi-FI" sz="1600" dirty="0"/>
              <a:t> </a:t>
            </a:r>
            <a:r>
              <a:rPr lang="fi-FI" sz="1600" dirty="0" err="1"/>
              <a:t>often</a:t>
            </a:r>
            <a:r>
              <a:rPr lang="fi-FI" sz="1600" dirty="0"/>
              <a:t> </a:t>
            </a:r>
            <a:r>
              <a:rPr lang="fi-FI" sz="1600" dirty="0" err="1"/>
              <a:t>measured</a:t>
            </a:r>
            <a:r>
              <a:rPr lang="fi-FI" sz="1600" dirty="0"/>
              <a:t> 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afternoon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Mixing</a:t>
            </a:r>
            <a:r>
              <a:rPr lang="fi-FI" sz="1600" dirty="0"/>
              <a:t> </a:t>
            </a:r>
            <a:r>
              <a:rPr lang="fi-FI" sz="1600" dirty="0" err="1"/>
              <a:t>has</a:t>
            </a:r>
            <a:r>
              <a:rPr lang="fi-FI" sz="1600" dirty="0"/>
              <a:t> </a:t>
            </a:r>
            <a:r>
              <a:rPr lang="fi-FI" sz="1600" dirty="0" err="1"/>
              <a:t>strong</a:t>
            </a:r>
            <a:r>
              <a:rPr lang="fi-FI" sz="1600" dirty="0"/>
              <a:t> </a:t>
            </a:r>
            <a:r>
              <a:rPr lang="fi-FI" sz="1600" dirty="0" err="1"/>
              <a:t>impact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21335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946E-D7A9-AC19-7057-FA666FE1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Mean </a:t>
            </a:r>
            <a:r>
              <a:rPr lang="fi-FI" sz="2800" dirty="0" err="1"/>
              <a:t>mixing</a:t>
            </a:r>
            <a:r>
              <a:rPr lang="fi-FI" sz="2800" dirty="0"/>
              <a:t> </a:t>
            </a:r>
            <a:r>
              <a:rPr lang="fi-FI" sz="2800" dirty="0" err="1"/>
              <a:t>ratios</a:t>
            </a:r>
            <a:r>
              <a:rPr lang="fi-FI" sz="2800" dirty="0"/>
              <a:t> of C</a:t>
            </a:r>
            <a:r>
              <a:rPr lang="fi-FI" sz="2800" baseline="-25000" dirty="0"/>
              <a:t>6</a:t>
            </a:r>
            <a:r>
              <a:rPr lang="fi-FI" sz="2800" dirty="0"/>
              <a:t>-C</a:t>
            </a:r>
            <a:r>
              <a:rPr lang="fi-FI" sz="2800" baseline="-25000" dirty="0"/>
              <a:t>9</a:t>
            </a:r>
            <a:r>
              <a:rPr lang="fi-FI" sz="2800" dirty="0"/>
              <a:t> </a:t>
            </a:r>
            <a:r>
              <a:rPr lang="fi-FI" sz="2800" dirty="0" err="1"/>
              <a:t>aromatic</a:t>
            </a:r>
            <a:r>
              <a:rPr lang="fi-FI" sz="2800" dirty="0"/>
              <a:t> </a:t>
            </a:r>
            <a:r>
              <a:rPr lang="fi-FI" sz="2800" dirty="0" err="1"/>
              <a:t>hydrocarbons</a:t>
            </a:r>
            <a:endParaRPr lang="fi-FI" sz="2800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74DBE15B-59E8-E29D-1CB6-2001DFC6C1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194197"/>
            <a:ext cx="10020300" cy="44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8E57-A291-2985-DC24-E3DF807C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187140"/>
            <a:ext cx="11160000" cy="616744"/>
          </a:xfrm>
        </p:spPr>
        <p:txBody>
          <a:bodyPr/>
          <a:lstStyle/>
          <a:p>
            <a:r>
              <a:rPr lang="fi-FI" dirty="0" err="1"/>
              <a:t>Daily</a:t>
            </a:r>
            <a:r>
              <a:rPr lang="fi-FI" dirty="0"/>
              <a:t> </a:t>
            </a:r>
            <a:r>
              <a:rPr lang="fi-FI" dirty="0" err="1"/>
              <a:t>variation</a:t>
            </a:r>
            <a:r>
              <a:rPr lang="fi-FI" dirty="0"/>
              <a:t> of </a:t>
            </a:r>
            <a:r>
              <a:rPr lang="fi-FI" dirty="0" err="1"/>
              <a:t>aromatic</a:t>
            </a:r>
            <a:r>
              <a:rPr lang="fi-FI" dirty="0"/>
              <a:t> </a:t>
            </a:r>
            <a:r>
              <a:rPr lang="fi-FI" dirty="0" err="1"/>
              <a:t>hydrocarbons</a:t>
            </a:r>
            <a:endParaRPr lang="fi-FI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93A1F4C-2503-42B9-5C51-C6E55DE7AF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" y="984434"/>
            <a:ext cx="4660106" cy="2843213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3DB149B9-CCC4-0F63-3F0D-5117C7614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006" y="983152"/>
            <a:ext cx="4660106" cy="2843213"/>
          </a:xfrm>
          <a:prstGeom prst="rect">
            <a:avLst/>
          </a:prstGeom>
        </p:spPr>
      </p:pic>
      <p:pic>
        <p:nvPicPr>
          <p:cNvPr id="8" name="Picture 7" descr="Chart, bar chart, histogram&#10;&#10;Description automatically generated">
            <a:extLst>
              <a:ext uri="{FF2B5EF4-FFF2-40B4-BE49-F238E27FC236}">
                <a16:creationId xmlns:a16="http://schemas.microsoft.com/office/drawing/2014/main" id="{C8D54286-ECBE-0915-6BCB-85929C567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732" y="3827646"/>
            <a:ext cx="4660106" cy="2843213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D6299B0F-5D6B-13BC-90C1-95856807B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" y="3827647"/>
            <a:ext cx="4660106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waterfall chart&#10;&#10;Description automatically generated">
            <a:extLst>
              <a:ext uri="{FF2B5EF4-FFF2-40B4-BE49-F238E27FC236}">
                <a16:creationId xmlns:a16="http://schemas.microsoft.com/office/drawing/2014/main" id="{31800B2E-B44D-042B-EA71-8E646BC1E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12" y="3542054"/>
            <a:ext cx="5210954" cy="32145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0EE053-54B1-48FB-B220-09AA46F7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03" y="307995"/>
            <a:ext cx="5592000" cy="724464"/>
          </a:xfrm>
        </p:spPr>
        <p:txBody>
          <a:bodyPr/>
          <a:lstStyle/>
          <a:p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</a:t>
            </a:r>
            <a:r>
              <a:rPr lang="fi-FI" dirty="0" err="1"/>
              <a:t>VOCs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6B9FB-651F-656D-3E84-861F6B0B1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9" y="2104612"/>
            <a:ext cx="5528774" cy="3421826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42C2CA50-D587-695F-81D4-F7FB60833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12" y="216906"/>
            <a:ext cx="5210954" cy="3214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DEEF3C-68F1-9499-0E09-4CF77ABA3F38}"/>
              </a:ext>
            </a:extLst>
          </p:cNvPr>
          <p:cNvSpPr txBox="1"/>
          <p:nvPr/>
        </p:nvSpPr>
        <p:spPr>
          <a:xfrm>
            <a:off x="957129" y="210461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C8-C15 </a:t>
            </a:r>
            <a:r>
              <a:rPr lang="fi-FI" dirty="0" err="1"/>
              <a:t>alkanes</a:t>
            </a:r>
            <a:endParaRPr lang="fi-FI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38A80-2747-080B-86E1-3635D6D5CE22}"/>
              </a:ext>
            </a:extLst>
          </p:cNvPr>
          <p:cNvSpPr txBox="1"/>
          <p:nvPr/>
        </p:nvSpPr>
        <p:spPr>
          <a:xfrm>
            <a:off x="6999005" y="237766"/>
            <a:ext cx="75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PAHs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E8EB9-9BC6-BE38-4C40-C5E30500E703}"/>
              </a:ext>
            </a:extLst>
          </p:cNvPr>
          <p:cNvSpPr txBox="1"/>
          <p:nvPr/>
        </p:nvSpPr>
        <p:spPr>
          <a:xfrm>
            <a:off x="6999005" y="3542054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C</a:t>
            </a:r>
            <a:r>
              <a:rPr lang="fi-FI" baseline="-25000" dirty="0"/>
              <a:t>10</a:t>
            </a:r>
            <a:r>
              <a:rPr lang="fi-FI" dirty="0"/>
              <a:t> </a:t>
            </a:r>
            <a:r>
              <a:rPr lang="fi-FI" dirty="0" err="1"/>
              <a:t>aromatic</a:t>
            </a:r>
            <a:r>
              <a:rPr lang="fi-FI" dirty="0"/>
              <a:t> </a:t>
            </a:r>
            <a:r>
              <a:rPr lang="fi-FI" dirty="0" err="1"/>
              <a:t>HCs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540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E0D0F-65B1-7204-EDB3-0807628B816A}"/>
              </a:ext>
            </a:extLst>
          </p:cNvPr>
          <p:cNvSpPr/>
          <p:nvPr/>
        </p:nvSpPr>
        <p:spPr>
          <a:xfrm>
            <a:off x="8329805" y="3312284"/>
            <a:ext cx="3355264" cy="339308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98F57-BBC3-3E68-9707-D291AC60021F}"/>
              </a:ext>
            </a:extLst>
          </p:cNvPr>
          <p:cNvSpPr/>
          <p:nvPr/>
        </p:nvSpPr>
        <p:spPr>
          <a:xfrm>
            <a:off x="8864957" y="909798"/>
            <a:ext cx="2820112" cy="21666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DD1D5-39F7-3E7C-91C5-908F6913F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411439"/>
            <a:ext cx="11160000" cy="1296343"/>
          </a:xfrm>
        </p:spPr>
        <p:txBody>
          <a:bodyPr/>
          <a:lstStyle/>
          <a:p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peaks</a:t>
            </a:r>
            <a:r>
              <a:rPr lang="fi-FI" dirty="0"/>
              <a:t> </a:t>
            </a:r>
            <a:r>
              <a:rPr lang="fi-FI" dirty="0" err="1"/>
              <a:t>detected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chromatograms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E754D-6E9D-8D7D-76A3-5E5899CE447E}"/>
              </a:ext>
            </a:extLst>
          </p:cNvPr>
          <p:cNvSpPr txBox="1"/>
          <p:nvPr/>
        </p:nvSpPr>
        <p:spPr>
          <a:xfrm>
            <a:off x="516000" y="1627722"/>
            <a:ext cx="794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Additional</a:t>
            </a:r>
            <a:r>
              <a:rPr lang="fi-FI" sz="1600" dirty="0"/>
              <a:t> non-</a:t>
            </a:r>
            <a:r>
              <a:rPr lang="fi-FI" sz="1600" dirty="0" err="1"/>
              <a:t>quantified</a:t>
            </a:r>
            <a:r>
              <a:rPr lang="fi-FI" sz="1600" dirty="0"/>
              <a:t> </a:t>
            </a:r>
            <a:r>
              <a:rPr lang="fi-FI" sz="1600" dirty="0" err="1"/>
              <a:t>site</a:t>
            </a:r>
            <a:r>
              <a:rPr lang="fi-FI" sz="1600" dirty="0"/>
              <a:t> </a:t>
            </a:r>
            <a:r>
              <a:rPr lang="fi-FI" sz="1600" dirty="0" err="1"/>
              <a:t>specific</a:t>
            </a:r>
            <a:r>
              <a:rPr lang="fi-FI" sz="1600" dirty="0"/>
              <a:t> </a:t>
            </a:r>
            <a:r>
              <a:rPr lang="fi-FI" sz="1600" dirty="0" err="1"/>
              <a:t>compounds</a:t>
            </a:r>
            <a:r>
              <a:rPr lang="fi-FI" sz="1600" dirty="0"/>
              <a:t> </a:t>
            </a:r>
            <a:r>
              <a:rPr lang="fi-FI" sz="1600" dirty="0" err="1"/>
              <a:t>may</a:t>
            </a:r>
            <a:r>
              <a:rPr lang="fi-FI" sz="1600" dirty="0"/>
              <a:t> </a:t>
            </a:r>
            <a:r>
              <a:rPr lang="fi-FI" sz="1600" dirty="0" err="1"/>
              <a:t>also</a:t>
            </a:r>
            <a:r>
              <a:rPr lang="fi-FI" sz="1600" dirty="0"/>
              <a:t> </a:t>
            </a:r>
            <a:r>
              <a:rPr lang="fi-FI" sz="1600" dirty="0" err="1"/>
              <a:t>have</a:t>
            </a:r>
            <a:r>
              <a:rPr lang="fi-FI" sz="1600" dirty="0"/>
              <a:t> </a:t>
            </a:r>
            <a:r>
              <a:rPr lang="fi-FI" sz="1600" dirty="0" err="1"/>
              <a:t>sometimes</a:t>
            </a:r>
            <a:r>
              <a:rPr lang="fi-FI" sz="1600" dirty="0"/>
              <a:t> </a:t>
            </a:r>
            <a:r>
              <a:rPr lang="fi-FI" sz="1600" dirty="0" err="1"/>
              <a:t>strong</a:t>
            </a:r>
            <a:r>
              <a:rPr lang="fi-FI" sz="1600" dirty="0"/>
              <a:t> </a:t>
            </a:r>
            <a:r>
              <a:rPr lang="fi-FI" sz="1600" dirty="0" err="1"/>
              <a:t>contribution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Trans-</a:t>
            </a:r>
            <a:r>
              <a:rPr lang="fi-FI" sz="1600" dirty="0" err="1"/>
              <a:t>geranyl</a:t>
            </a:r>
            <a:r>
              <a:rPr lang="fi-FI" sz="1600" dirty="0"/>
              <a:t> </a:t>
            </a:r>
            <a:r>
              <a:rPr lang="fi-FI" sz="1600" dirty="0" err="1"/>
              <a:t>acetone</a:t>
            </a:r>
            <a:r>
              <a:rPr lang="fi-FI" sz="1600" dirty="0"/>
              <a:t>, </a:t>
            </a:r>
            <a:r>
              <a:rPr lang="fi-FI" sz="1600" dirty="0" err="1"/>
              <a:t>higher</a:t>
            </a:r>
            <a:r>
              <a:rPr lang="fi-FI" sz="1600" dirty="0"/>
              <a:t> </a:t>
            </a:r>
            <a:r>
              <a:rPr lang="fi-FI" sz="1600" dirty="0" err="1"/>
              <a:t>aldehydes</a:t>
            </a:r>
            <a:r>
              <a:rPr lang="fi-FI" sz="1600" dirty="0"/>
              <a:t>, 6-methyl-5-heptene-2-one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0C378-DB82-0FB4-DDA6-BE175588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35" y="3298519"/>
            <a:ext cx="7362756" cy="26443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C4338-5467-36A1-E8A4-4E1FA1F5EF98}"/>
              </a:ext>
            </a:extLst>
          </p:cNvPr>
          <p:cNvSpPr txBox="1"/>
          <p:nvPr/>
        </p:nvSpPr>
        <p:spPr>
          <a:xfrm>
            <a:off x="4322313" y="3253782"/>
            <a:ext cx="7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decanal</a:t>
            </a:r>
            <a:endParaRPr lang="fi-FI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251A26-69D5-B354-11DA-18D73B887355}"/>
              </a:ext>
            </a:extLst>
          </p:cNvPr>
          <p:cNvSpPr txBox="1"/>
          <p:nvPr/>
        </p:nvSpPr>
        <p:spPr>
          <a:xfrm>
            <a:off x="3080142" y="4314682"/>
            <a:ext cx="728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nonanal</a:t>
            </a:r>
            <a:endParaRPr lang="fi-FI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346AA-C5F6-4C4E-4A6E-B7C1B8736BC1}"/>
              </a:ext>
            </a:extLst>
          </p:cNvPr>
          <p:cNvSpPr txBox="1"/>
          <p:nvPr/>
        </p:nvSpPr>
        <p:spPr>
          <a:xfrm flipH="1">
            <a:off x="1837845" y="4944675"/>
            <a:ext cx="937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err="1"/>
              <a:t>octanal</a:t>
            </a:r>
            <a:endParaRPr lang="fi-FI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73A06B-CD33-962D-C9D7-8E27EFF7EC21}"/>
              </a:ext>
            </a:extLst>
          </p:cNvPr>
          <p:cNvSpPr txBox="1"/>
          <p:nvPr/>
        </p:nvSpPr>
        <p:spPr>
          <a:xfrm>
            <a:off x="1328377" y="4417249"/>
            <a:ext cx="1955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6-methyl-5-heptene-2-one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948339-017B-A6E9-69EE-1EC8C6F1F705}"/>
              </a:ext>
            </a:extLst>
          </p:cNvPr>
          <p:cNvSpPr txBox="1"/>
          <p:nvPr/>
        </p:nvSpPr>
        <p:spPr>
          <a:xfrm>
            <a:off x="1196474" y="4153536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siloxane</a:t>
            </a:r>
            <a:endParaRPr lang="fi-FI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0BD73B-1162-DAA7-12B4-0325807C688F}"/>
              </a:ext>
            </a:extLst>
          </p:cNvPr>
          <p:cNvSpPr txBox="1"/>
          <p:nvPr/>
        </p:nvSpPr>
        <p:spPr>
          <a:xfrm>
            <a:off x="6766308" y="4916497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t-</a:t>
            </a:r>
            <a:r>
              <a:rPr lang="fi-FI" sz="1200" dirty="0" err="1"/>
              <a:t>geranyl</a:t>
            </a:r>
            <a:r>
              <a:rPr lang="fi-FI" sz="1200" dirty="0"/>
              <a:t> </a:t>
            </a:r>
            <a:r>
              <a:rPr lang="fi-FI" sz="1200" dirty="0" err="1"/>
              <a:t>acetone</a:t>
            </a:r>
            <a:endParaRPr lang="fi-FI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B6F2D-EC49-3926-5C8C-CE5F29F17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39" y="3494501"/>
            <a:ext cx="3115326" cy="2743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D164F9-A6E3-4E4D-DE85-CCA04CAB6E6A}"/>
              </a:ext>
            </a:extLst>
          </p:cNvPr>
          <p:cNvSpPr txBox="1"/>
          <p:nvPr/>
        </p:nvSpPr>
        <p:spPr>
          <a:xfrm>
            <a:off x="8560157" y="6323450"/>
            <a:ext cx="28664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*t-</a:t>
            </a:r>
            <a:r>
              <a:rPr lang="fi-FI" sz="1000" dirty="0" err="1"/>
              <a:t>geranyl</a:t>
            </a:r>
            <a:r>
              <a:rPr lang="fi-FI" sz="1000" dirty="0"/>
              <a:t> </a:t>
            </a:r>
            <a:r>
              <a:rPr lang="fi-FI" sz="1000" dirty="0" err="1"/>
              <a:t>acetone</a:t>
            </a:r>
            <a:r>
              <a:rPr lang="fi-FI" sz="1000" dirty="0"/>
              <a:t> </a:t>
            </a:r>
            <a:r>
              <a:rPr lang="fi-FI" sz="1000" dirty="0" err="1"/>
              <a:t>quantified</a:t>
            </a:r>
            <a:r>
              <a:rPr lang="fi-FI" sz="1000" dirty="0"/>
              <a:t> as </a:t>
            </a:r>
            <a:r>
              <a:rPr lang="fi-FI" sz="1000" dirty="0" err="1"/>
              <a:t>beta-farnesene</a:t>
            </a:r>
            <a:endParaRPr lang="fi-FI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6962C-16D6-5DC4-1C54-94A153A0242F}"/>
              </a:ext>
            </a:extLst>
          </p:cNvPr>
          <p:cNvSpPr txBox="1"/>
          <p:nvPr/>
        </p:nvSpPr>
        <p:spPr>
          <a:xfrm>
            <a:off x="10004806" y="3505567"/>
            <a:ext cx="96853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sz="1200" dirty="0"/>
              <a:t>Mace </a:t>
            </a:r>
            <a:r>
              <a:rPr lang="fi-FI" sz="1200" dirty="0" err="1"/>
              <a:t>Head</a:t>
            </a:r>
            <a:endParaRPr lang="fi-FI" sz="1200" dirty="0"/>
          </a:p>
        </p:txBody>
      </p:sp>
      <p:pic>
        <p:nvPicPr>
          <p:cNvPr id="1026" name="Picture 2" descr="geranylacetone - Wikidata">
            <a:extLst>
              <a:ext uri="{FF2B5EF4-FFF2-40B4-BE49-F238E27FC236}">
                <a16:creationId xmlns:a16="http://schemas.microsoft.com/office/drawing/2014/main" id="{C9D5F8DF-0841-4F03-65B5-5046FD5F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79" y="1458409"/>
            <a:ext cx="1721666" cy="4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B0DDDF-B6E1-D697-2746-70C56F711170}"/>
              </a:ext>
            </a:extLst>
          </p:cNvPr>
          <p:cNvSpPr txBox="1"/>
          <p:nvPr/>
        </p:nvSpPr>
        <p:spPr>
          <a:xfrm>
            <a:off x="8989057" y="1052198"/>
            <a:ext cx="2328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Trans-</a:t>
            </a:r>
            <a:r>
              <a:rPr lang="fi-FI" sz="1200" dirty="0" err="1"/>
              <a:t>geranyl</a:t>
            </a:r>
            <a:r>
              <a:rPr lang="fi-FI" sz="1200" dirty="0"/>
              <a:t> </a:t>
            </a:r>
            <a:r>
              <a:rPr lang="fi-FI" sz="1200" dirty="0" err="1"/>
              <a:t>acetone</a:t>
            </a:r>
            <a:r>
              <a:rPr lang="fi-FI" sz="1200" dirty="0"/>
              <a:t> C</a:t>
            </a:r>
            <a:r>
              <a:rPr lang="fi-FI" sz="1200" baseline="-25000" dirty="0"/>
              <a:t>13</a:t>
            </a:r>
            <a:r>
              <a:rPr lang="fi-FI" sz="1200" dirty="0"/>
              <a:t>H</a:t>
            </a:r>
            <a:r>
              <a:rPr lang="fi-FI" sz="1200" baseline="-25000" dirty="0"/>
              <a:t>22</a:t>
            </a:r>
            <a:r>
              <a:rPr lang="fi-FI" sz="1200" dirty="0"/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82140E-A86A-76E3-9902-F8053D6E08A2}"/>
              </a:ext>
            </a:extLst>
          </p:cNvPr>
          <p:cNvSpPr txBox="1"/>
          <p:nvPr/>
        </p:nvSpPr>
        <p:spPr>
          <a:xfrm>
            <a:off x="5441742" y="532251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err="1"/>
              <a:t>undecanal</a:t>
            </a:r>
            <a:endParaRPr lang="fi-FI" sz="1200" dirty="0"/>
          </a:p>
        </p:txBody>
      </p:sp>
      <p:pic>
        <p:nvPicPr>
          <p:cNvPr id="1028" name="Picture 4" descr="upload.wikimedia.org/wikipedia/commons/thumb/e/...">
            <a:extLst>
              <a:ext uri="{FF2B5EF4-FFF2-40B4-BE49-F238E27FC236}">
                <a16:creationId xmlns:a16="http://schemas.microsoft.com/office/drawing/2014/main" id="{BA70521A-4634-F6D2-7706-9CDEB0348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238" y="2417339"/>
            <a:ext cx="1125549" cy="4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27CE54-01AA-D5E1-041C-3CA588F53E7C}"/>
              </a:ext>
            </a:extLst>
          </p:cNvPr>
          <p:cNvSpPr txBox="1"/>
          <p:nvPr/>
        </p:nvSpPr>
        <p:spPr>
          <a:xfrm>
            <a:off x="9019701" y="2054829"/>
            <a:ext cx="2510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6-methyl-5-hepten-2-one C</a:t>
            </a:r>
            <a:r>
              <a:rPr lang="fi-FI" sz="1200" baseline="-25000" dirty="0"/>
              <a:t>8</a:t>
            </a:r>
            <a:r>
              <a:rPr lang="fi-FI" sz="1200" dirty="0"/>
              <a:t>H</a:t>
            </a:r>
            <a:r>
              <a:rPr lang="fi-FI" sz="1200" baseline="-25000" dirty="0"/>
              <a:t>14</a:t>
            </a:r>
            <a:r>
              <a:rPr lang="fi-FI" sz="1200" dirty="0"/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1505B3-972A-82C2-E92C-2D63B804996D}"/>
              </a:ext>
            </a:extLst>
          </p:cNvPr>
          <p:cNvSpPr txBox="1"/>
          <p:nvPr/>
        </p:nvSpPr>
        <p:spPr>
          <a:xfrm>
            <a:off x="640935" y="3120398"/>
            <a:ext cx="24545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dirty="0"/>
              <a:t>Mace </a:t>
            </a:r>
            <a:r>
              <a:rPr lang="fi-FI" dirty="0" err="1"/>
              <a:t>Head</a:t>
            </a:r>
            <a:r>
              <a:rPr lang="fi-FI" dirty="0"/>
              <a:t> 19/7/2022</a:t>
            </a:r>
          </a:p>
        </p:txBody>
      </p:sp>
    </p:spTree>
    <p:extLst>
      <p:ext uri="{BB962C8B-B14F-4D97-AF65-F5344CB8AC3E}">
        <p14:creationId xmlns:p14="http://schemas.microsoft.com/office/powerpoint/2010/main" val="98709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7667-1D01-90CE-EC0A-9909AF30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766781"/>
            <a:ext cx="11160000" cy="600548"/>
          </a:xfrm>
        </p:spPr>
        <p:txBody>
          <a:bodyPr/>
          <a:lstStyle/>
          <a:p>
            <a:r>
              <a:rPr lang="fi-FI" dirty="0" err="1"/>
              <a:t>Summary</a:t>
            </a:r>
            <a:r>
              <a:rPr lang="fi-FI" dirty="0"/>
              <a:t> and </a:t>
            </a:r>
            <a:r>
              <a:rPr lang="fi-FI" dirty="0" err="1"/>
              <a:t>conclusions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B2720A-05FE-2513-6160-B399203E5374}"/>
              </a:ext>
            </a:extLst>
          </p:cNvPr>
          <p:cNvSpPr txBox="1"/>
          <p:nvPr/>
        </p:nvSpPr>
        <p:spPr>
          <a:xfrm>
            <a:off x="422900" y="1566904"/>
            <a:ext cx="66918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There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strong</a:t>
            </a:r>
            <a:r>
              <a:rPr lang="fi-FI" dirty="0"/>
              <a:t> </a:t>
            </a:r>
            <a:r>
              <a:rPr lang="fi-FI" dirty="0" err="1"/>
              <a:t>daily</a:t>
            </a:r>
            <a:r>
              <a:rPr lang="fi-FI" dirty="0"/>
              <a:t> </a:t>
            </a:r>
            <a:r>
              <a:rPr lang="fi-FI" dirty="0" err="1"/>
              <a:t>variation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mixing</a:t>
            </a:r>
            <a:r>
              <a:rPr lang="fi-FI" dirty="0"/>
              <a:t> </a:t>
            </a:r>
            <a:r>
              <a:rPr lang="fi-FI" dirty="0" err="1"/>
              <a:t>ratios</a:t>
            </a:r>
            <a:r>
              <a:rPr lang="fi-FI" dirty="0"/>
              <a:t> at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stations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Significant</a:t>
            </a:r>
            <a:r>
              <a:rPr lang="fi-FI" dirty="0"/>
              <a:t> </a:t>
            </a:r>
            <a:r>
              <a:rPr lang="fi-FI" dirty="0" err="1"/>
              <a:t>contribution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monoterpenes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than</a:t>
            </a:r>
            <a:r>
              <a:rPr lang="fi-FI" dirty="0"/>
              <a:t> alpha-</a:t>
            </a:r>
            <a:r>
              <a:rPr lang="fi-FI" dirty="0" err="1"/>
              <a:t>pinene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detected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Terpene</a:t>
            </a:r>
            <a:r>
              <a:rPr lang="fi-FI" dirty="0"/>
              <a:t> </a:t>
            </a:r>
            <a:r>
              <a:rPr lang="fi-FI" dirty="0" err="1"/>
              <a:t>ratios</a:t>
            </a:r>
            <a:r>
              <a:rPr lang="fi-FI" dirty="0"/>
              <a:t> </a:t>
            </a:r>
            <a:r>
              <a:rPr lang="fi-FI" dirty="0" err="1"/>
              <a:t>showed</a:t>
            </a:r>
            <a:r>
              <a:rPr lang="fi-FI" dirty="0"/>
              <a:t> </a:t>
            </a:r>
            <a:r>
              <a:rPr lang="fi-FI" dirty="0" err="1"/>
              <a:t>high</a:t>
            </a:r>
            <a:r>
              <a:rPr lang="fi-FI" dirty="0"/>
              <a:t> </a:t>
            </a:r>
            <a:r>
              <a:rPr lang="fi-FI" dirty="0" err="1"/>
              <a:t>variations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stations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Additional</a:t>
            </a:r>
            <a:r>
              <a:rPr lang="fi-FI" dirty="0"/>
              <a:t> non-</a:t>
            </a:r>
            <a:r>
              <a:rPr lang="fi-FI" dirty="0" err="1"/>
              <a:t>quantified</a:t>
            </a:r>
            <a:r>
              <a:rPr lang="fi-FI" dirty="0"/>
              <a:t> </a:t>
            </a:r>
            <a:r>
              <a:rPr lang="fi-FI" dirty="0" err="1"/>
              <a:t>compounds</a:t>
            </a:r>
            <a:r>
              <a:rPr lang="fi-FI" dirty="0"/>
              <a:t> at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volatility</a:t>
            </a:r>
            <a:r>
              <a:rPr lang="fi-FI" dirty="0"/>
              <a:t> </a:t>
            </a:r>
            <a:r>
              <a:rPr lang="fi-FI" dirty="0" err="1"/>
              <a:t>range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detected</a:t>
            </a:r>
            <a:r>
              <a:rPr lang="fi-FI" dirty="0"/>
              <a:t> at some </a:t>
            </a:r>
            <a:r>
              <a:rPr lang="fi-FI" dirty="0" err="1"/>
              <a:t>sites</a:t>
            </a:r>
            <a:endParaRPr lang="fi-FI" dirty="0"/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Based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</a:t>
            </a:r>
            <a:r>
              <a:rPr lang="fi-FI" dirty="0" err="1"/>
              <a:t>concentrations</a:t>
            </a:r>
            <a:r>
              <a:rPr lang="fi-FI" dirty="0"/>
              <a:t>, </a:t>
            </a:r>
            <a:r>
              <a:rPr lang="fi-FI" dirty="0" err="1"/>
              <a:t>biogenic</a:t>
            </a:r>
            <a:r>
              <a:rPr lang="fi-FI" dirty="0"/>
              <a:t> </a:t>
            </a:r>
            <a:r>
              <a:rPr lang="fi-FI" dirty="0" err="1"/>
              <a:t>VOCs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expected</a:t>
            </a:r>
            <a:r>
              <a:rPr lang="fi-FI" dirty="0"/>
              <a:t> to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major</a:t>
            </a:r>
            <a:r>
              <a:rPr lang="fi-FI" dirty="0"/>
              <a:t> </a:t>
            </a:r>
            <a:r>
              <a:rPr lang="fi-FI" dirty="0" err="1"/>
              <a:t>contribution</a:t>
            </a:r>
            <a:r>
              <a:rPr lang="fi-FI" dirty="0"/>
              <a:t> on </a:t>
            </a:r>
            <a:r>
              <a:rPr lang="fi-FI" dirty="0" err="1"/>
              <a:t>local</a:t>
            </a:r>
            <a:r>
              <a:rPr lang="fi-FI" dirty="0"/>
              <a:t> </a:t>
            </a:r>
            <a:r>
              <a:rPr lang="fi-FI" dirty="0" err="1"/>
              <a:t>chemistry</a:t>
            </a:r>
            <a:r>
              <a:rPr lang="fi-FI" dirty="0"/>
              <a:t> and SOA </a:t>
            </a:r>
            <a:r>
              <a:rPr lang="fi-FI" dirty="0" err="1"/>
              <a:t>formation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Picture 4" descr="Aerial view of the University of Arizona">
            <a:extLst>
              <a:ext uri="{FF2B5EF4-FFF2-40B4-BE49-F238E27FC236}">
                <a16:creationId xmlns:a16="http://schemas.microsoft.com/office/drawing/2014/main" id="{CD009980-4A37-E9AD-0DE4-669A52D05D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53" y="1924738"/>
            <a:ext cx="3745281" cy="210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D9AA-1AE2-C63E-B8D4-B67E902E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854814"/>
            <a:ext cx="11160000" cy="540727"/>
          </a:xfrm>
        </p:spPr>
        <p:txBody>
          <a:bodyPr>
            <a:normAutofit fontScale="90000"/>
          </a:bodyPr>
          <a:lstStyle/>
          <a:p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769A1-B1B1-F5D9-09F3-CD8C56B06B64}"/>
              </a:ext>
            </a:extLst>
          </p:cNvPr>
          <p:cNvSpPr txBox="1"/>
          <p:nvPr/>
        </p:nvSpPr>
        <p:spPr>
          <a:xfrm>
            <a:off x="688504" y="1888260"/>
            <a:ext cx="57684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 err="1"/>
              <a:t>Measurements</a:t>
            </a:r>
            <a:r>
              <a:rPr lang="fi-FI" sz="2400" dirty="0"/>
              <a:t> at 17 </a:t>
            </a:r>
            <a:r>
              <a:rPr lang="fi-FI" sz="2400" dirty="0" err="1"/>
              <a:t>sites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C</a:t>
            </a:r>
            <a:r>
              <a:rPr lang="fi-FI" sz="2400" baseline="-25000" dirty="0"/>
              <a:t>7</a:t>
            </a:r>
            <a:r>
              <a:rPr lang="fi-FI" sz="2400" dirty="0"/>
              <a:t>-C</a:t>
            </a:r>
            <a:r>
              <a:rPr lang="fi-FI" sz="2400" baseline="-25000" dirty="0"/>
              <a:t>15</a:t>
            </a:r>
            <a:r>
              <a:rPr lang="fi-FI" sz="2400" dirty="0"/>
              <a:t> </a:t>
            </a:r>
            <a:r>
              <a:rPr lang="fi-FI" sz="2400" dirty="0" err="1"/>
              <a:t>hydrocarbons</a:t>
            </a:r>
            <a:r>
              <a:rPr lang="fi-FI" sz="2400" dirty="0"/>
              <a:t> </a:t>
            </a:r>
          </a:p>
          <a:p>
            <a:endParaRPr lang="fi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Focus on </a:t>
            </a:r>
            <a:r>
              <a:rPr lang="fi-FI" dirty="0" err="1"/>
              <a:t>BVOCs</a:t>
            </a:r>
            <a:r>
              <a:rPr lang="fi-FI" dirty="0"/>
              <a:t>: </a:t>
            </a:r>
            <a:r>
              <a:rPr lang="fi-FI" dirty="0" err="1"/>
              <a:t>monoterpenes</a:t>
            </a:r>
            <a:r>
              <a:rPr lang="fi-FI" dirty="0"/>
              <a:t> +</a:t>
            </a:r>
            <a:r>
              <a:rPr lang="fi-FI" dirty="0" err="1"/>
              <a:t>sesquiterpenes</a:t>
            </a:r>
            <a:r>
              <a:rPr lang="fi-FI" dirty="0"/>
              <a:t> (</a:t>
            </a:r>
            <a:r>
              <a:rPr lang="fi-FI" dirty="0" err="1"/>
              <a:t>isoprene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/>
              <a:t>AVOCs</a:t>
            </a:r>
            <a:r>
              <a:rPr lang="fi-FI" dirty="0"/>
              <a:t>: </a:t>
            </a:r>
            <a:r>
              <a:rPr lang="fi-FI" dirty="0" err="1"/>
              <a:t>aromatic</a:t>
            </a:r>
            <a:r>
              <a:rPr lang="fi-FI" dirty="0"/>
              <a:t> </a:t>
            </a:r>
            <a:r>
              <a:rPr lang="fi-FI" dirty="0" err="1"/>
              <a:t>hydrocarbons</a:t>
            </a:r>
            <a:r>
              <a:rPr lang="fi-FI" dirty="0"/>
              <a:t>, </a:t>
            </a:r>
            <a:r>
              <a:rPr lang="fi-FI" dirty="0" err="1"/>
              <a:t>alkanes</a:t>
            </a:r>
            <a:r>
              <a:rPr lang="fi-FI" dirty="0"/>
              <a:t>, </a:t>
            </a:r>
            <a:r>
              <a:rPr lang="fi-FI" dirty="0" err="1"/>
              <a:t>PAHs</a:t>
            </a:r>
            <a:r>
              <a:rPr lang="fi-FI" dirty="0"/>
              <a:t>, (</a:t>
            </a:r>
            <a:r>
              <a:rPr lang="fi-FI" dirty="0" err="1"/>
              <a:t>benzene</a:t>
            </a:r>
            <a:r>
              <a:rPr lang="fi-FI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F1A6B-C937-61A2-DB91-75477945C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060" y="505191"/>
            <a:ext cx="929309" cy="1781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270D53-1531-8B6F-D38D-9E6E0D8FF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90" y="505191"/>
            <a:ext cx="1400175" cy="1781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1F0BF7-FE84-EFD4-1C91-81B2B68B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7641" y="509716"/>
            <a:ext cx="1371600" cy="1771650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E0327A1-857B-0064-ED6D-4D245CFFB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94365"/>
              </p:ext>
            </p:extLst>
          </p:nvPr>
        </p:nvGraphicFramePr>
        <p:xfrm>
          <a:off x="6828090" y="2686618"/>
          <a:ext cx="4084891" cy="352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547">
                  <a:extLst>
                    <a:ext uri="{9D8B030D-6E8A-4147-A177-3AD203B41FA5}">
                      <a16:colId xmlns:a16="http://schemas.microsoft.com/office/drawing/2014/main" val="3114651749"/>
                    </a:ext>
                  </a:extLst>
                </a:gridCol>
                <a:gridCol w="975172">
                  <a:extLst>
                    <a:ext uri="{9D8B030D-6E8A-4147-A177-3AD203B41FA5}">
                      <a16:colId xmlns:a16="http://schemas.microsoft.com/office/drawing/2014/main" val="118722105"/>
                    </a:ext>
                  </a:extLst>
                </a:gridCol>
                <a:gridCol w="975172">
                  <a:extLst>
                    <a:ext uri="{9D8B030D-6E8A-4147-A177-3AD203B41FA5}">
                      <a16:colId xmlns:a16="http://schemas.microsoft.com/office/drawing/2014/main" val="76894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Lifetime</a:t>
                      </a:r>
                      <a:r>
                        <a:rPr lang="fi-FI" dirty="0"/>
                        <a:t> OH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Lifetime</a:t>
                      </a:r>
                      <a:r>
                        <a:rPr lang="fi-FI" dirty="0"/>
                        <a:t> O</a:t>
                      </a:r>
                      <a:r>
                        <a:rPr lang="fi-FI" baseline="-25000" dirty="0"/>
                        <a:t>3</a:t>
                      </a:r>
                      <a:r>
                        <a:rPr lang="fi-FI" dirty="0"/>
                        <a:t> 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14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Isoprene</a:t>
                      </a:r>
                      <a:endParaRPr lang="fi-FI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46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Alpha-</a:t>
                      </a:r>
                      <a:r>
                        <a:rPr lang="fi-FI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pinene</a:t>
                      </a:r>
                      <a:endParaRPr lang="fi-FI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3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Limonene</a:t>
                      </a:r>
                      <a:endParaRPr lang="fi-FI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84304"/>
                  </a:ext>
                </a:extLst>
              </a:tr>
              <a:tr h="430786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Beta-</a:t>
                      </a:r>
                      <a:r>
                        <a:rPr lang="fi-FI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caryophyllene</a:t>
                      </a:r>
                      <a:endParaRPr lang="fi-FI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165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>
                          <a:solidFill>
                            <a:srgbClr val="0070C0"/>
                          </a:solidFill>
                        </a:rPr>
                        <a:t>Ethane</a:t>
                      </a:r>
                      <a:endParaRPr lang="fi-FI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1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>
                          <a:solidFill>
                            <a:srgbClr val="0070C0"/>
                          </a:solidFill>
                        </a:rPr>
                        <a:t>Benzene</a:t>
                      </a:r>
                      <a:endParaRPr lang="fi-FI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4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>
                          <a:solidFill>
                            <a:srgbClr val="0070C0"/>
                          </a:solidFill>
                        </a:rPr>
                        <a:t>Toluene</a:t>
                      </a:r>
                      <a:endParaRPr lang="fi-FI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518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>
                          <a:solidFill>
                            <a:srgbClr val="0070C0"/>
                          </a:solidFill>
                        </a:rPr>
                        <a:t>1,2,4-trimethylbenzene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0314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0F60B6B-CD2F-2CE9-A0B7-B55D196713E2}"/>
              </a:ext>
            </a:extLst>
          </p:cNvPr>
          <p:cNvSpPr txBox="1"/>
          <p:nvPr/>
        </p:nvSpPr>
        <p:spPr>
          <a:xfrm>
            <a:off x="7152830" y="6308679"/>
            <a:ext cx="3308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[OH]=1.43E+6 </a:t>
            </a:r>
            <a:r>
              <a:rPr lang="fi-FI" sz="1400" dirty="0" err="1"/>
              <a:t>molec</a:t>
            </a:r>
            <a:r>
              <a:rPr lang="fi-FI" sz="1400" dirty="0"/>
              <a:t> cm</a:t>
            </a:r>
            <a:r>
              <a:rPr lang="fi-FI" sz="1400" baseline="30000" dirty="0"/>
              <a:t>-3</a:t>
            </a:r>
            <a:r>
              <a:rPr lang="fi-FI" sz="1400" dirty="0"/>
              <a:t>, [O</a:t>
            </a:r>
            <a:r>
              <a:rPr lang="fi-FI" sz="1400" baseline="-25000" dirty="0"/>
              <a:t>3</a:t>
            </a:r>
            <a:r>
              <a:rPr lang="fi-FI" sz="1400" dirty="0"/>
              <a:t>]=36 ppb</a:t>
            </a:r>
          </a:p>
        </p:txBody>
      </p:sp>
    </p:spTree>
    <p:extLst>
      <p:ext uri="{BB962C8B-B14F-4D97-AF65-F5344CB8AC3E}">
        <p14:creationId xmlns:p14="http://schemas.microsoft.com/office/powerpoint/2010/main" val="15995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1531-CB38-5C94-5100-AAB478C9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Method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2518253-3C57-80CE-510B-304C2542B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75" y="1913498"/>
            <a:ext cx="3610317" cy="303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50D30D-BF2D-FB53-0BD1-6331A6943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0239"/>
            <a:ext cx="3578327" cy="2911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23E1F-2988-1229-D63A-E8FAC59814E6}"/>
              </a:ext>
            </a:extLst>
          </p:cNvPr>
          <p:cNvSpPr txBox="1"/>
          <p:nvPr/>
        </p:nvSpPr>
        <p:spPr>
          <a:xfrm>
            <a:off x="427433" y="1248095"/>
            <a:ext cx="333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err="1">
                <a:solidFill>
                  <a:schemeClr val="tx2"/>
                </a:solidFill>
              </a:rPr>
              <a:t>Tenax</a:t>
            </a:r>
            <a:r>
              <a:rPr lang="fi-FI" b="1" dirty="0">
                <a:solidFill>
                  <a:schemeClr val="tx2"/>
                </a:solidFill>
              </a:rPr>
              <a:t> TA-</a:t>
            </a:r>
            <a:r>
              <a:rPr lang="fi-FI" b="1" dirty="0" err="1">
                <a:solidFill>
                  <a:schemeClr val="tx2"/>
                </a:solidFill>
              </a:rPr>
              <a:t>carbopack</a:t>
            </a:r>
            <a:r>
              <a:rPr lang="fi-FI" b="1" dirty="0">
                <a:solidFill>
                  <a:schemeClr val="tx2"/>
                </a:solidFill>
              </a:rPr>
              <a:t> B </a:t>
            </a:r>
            <a:r>
              <a:rPr lang="fi-FI" b="1" dirty="0" err="1">
                <a:solidFill>
                  <a:schemeClr val="tx2"/>
                </a:solidFill>
              </a:rPr>
              <a:t>tubes</a:t>
            </a:r>
            <a:endParaRPr lang="fi-FI" b="1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40973-F483-FEA3-63B6-2B4AF4B8560E}"/>
              </a:ext>
            </a:extLst>
          </p:cNvPr>
          <p:cNvSpPr txBox="1"/>
          <p:nvPr/>
        </p:nvSpPr>
        <p:spPr>
          <a:xfrm>
            <a:off x="7852815" y="1267055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>
                <a:solidFill>
                  <a:schemeClr val="tx2"/>
                </a:solidFill>
              </a:rPr>
              <a:t>Analysis </a:t>
            </a:r>
            <a:r>
              <a:rPr lang="fi-FI" b="1" dirty="0" err="1">
                <a:solidFill>
                  <a:schemeClr val="tx2"/>
                </a:solidFill>
              </a:rPr>
              <a:t>with</a:t>
            </a:r>
            <a:r>
              <a:rPr lang="fi-FI" b="1" dirty="0">
                <a:solidFill>
                  <a:schemeClr val="tx2"/>
                </a:solidFill>
              </a:rPr>
              <a:t> TD-GC-MS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E365F-1EEE-430C-85A2-2952F448CB3F}"/>
              </a:ext>
            </a:extLst>
          </p:cNvPr>
          <p:cNvSpPr txBox="1"/>
          <p:nvPr/>
        </p:nvSpPr>
        <p:spPr>
          <a:xfrm>
            <a:off x="959930" y="5321708"/>
            <a:ext cx="494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Two</a:t>
            </a:r>
            <a:r>
              <a:rPr lang="fi-FI" dirty="0"/>
              <a:t> </a:t>
            </a:r>
            <a:r>
              <a:rPr lang="fi-FI" dirty="0" err="1"/>
              <a:t>hour</a:t>
            </a:r>
            <a:r>
              <a:rPr lang="fi-FI" dirty="0"/>
              <a:t> </a:t>
            </a:r>
            <a:r>
              <a:rPr lang="fi-FI" dirty="0" err="1"/>
              <a:t>sampling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midday</a:t>
            </a:r>
            <a:r>
              <a:rPr lang="fi-FI" dirty="0"/>
              <a:t> 12-19/7/2022</a:t>
            </a:r>
          </a:p>
        </p:txBody>
      </p:sp>
      <p:pic>
        <p:nvPicPr>
          <p:cNvPr id="11" name="Picture 10" descr="A close-up of a water bottle&#10;&#10;Description automatically generated with low confidence">
            <a:extLst>
              <a:ext uri="{FF2B5EF4-FFF2-40B4-BE49-F238E27FC236}">
                <a16:creationId xmlns:a16="http://schemas.microsoft.com/office/drawing/2014/main" id="{89D9F211-6D51-D255-1077-EBC96CAB0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0678" y="2415018"/>
            <a:ext cx="2911458" cy="21823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4C64E8-DBB0-9E15-26CA-EF6B6263A651}"/>
              </a:ext>
            </a:extLst>
          </p:cNvPr>
          <p:cNvSpPr txBox="1"/>
          <p:nvPr/>
        </p:nvSpPr>
        <p:spPr>
          <a:xfrm>
            <a:off x="4659762" y="1251882"/>
            <a:ext cx="2041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>
                <a:solidFill>
                  <a:schemeClr val="tx2"/>
                </a:solidFill>
              </a:rPr>
              <a:t>Ozone</a:t>
            </a:r>
            <a:r>
              <a:rPr lang="fi-FI" b="1" dirty="0">
                <a:solidFill>
                  <a:schemeClr val="tx2"/>
                </a:solidFill>
              </a:rPr>
              <a:t> trap </a:t>
            </a:r>
          </a:p>
          <a:p>
            <a:r>
              <a:rPr lang="fi-FI" sz="1200" b="1" dirty="0">
                <a:solidFill>
                  <a:schemeClr val="tx2"/>
                </a:solidFill>
              </a:rPr>
              <a:t>(a </a:t>
            </a:r>
            <a:r>
              <a:rPr lang="fi-FI" sz="1200" b="1" dirty="0" err="1">
                <a:solidFill>
                  <a:schemeClr val="tx2"/>
                </a:solidFill>
              </a:rPr>
              <a:t>filter</a:t>
            </a:r>
            <a:r>
              <a:rPr lang="fi-FI" sz="1200" b="1" dirty="0">
                <a:solidFill>
                  <a:schemeClr val="tx2"/>
                </a:solidFill>
              </a:rPr>
              <a:t> </a:t>
            </a:r>
            <a:r>
              <a:rPr lang="fi-FI" sz="1200" b="1" dirty="0" err="1">
                <a:solidFill>
                  <a:schemeClr val="tx2"/>
                </a:solidFill>
              </a:rPr>
              <a:t>impregnated</a:t>
            </a:r>
            <a:r>
              <a:rPr lang="fi-FI" sz="1200" b="1" dirty="0">
                <a:solidFill>
                  <a:schemeClr val="tx2"/>
                </a:solidFill>
              </a:rPr>
              <a:t> </a:t>
            </a:r>
            <a:r>
              <a:rPr lang="fi-FI" sz="1200" b="1" dirty="0" err="1">
                <a:solidFill>
                  <a:schemeClr val="tx2"/>
                </a:solidFill>
              </a:rPr>
              <a:t>with</a:t>
            </a:r>
            <a:r>
              <a:rPr lang="fi-FI" sz="1200" b="1" dirty="0">
                <a:solidFill>
                  <a:schemeClr val="tx2"/>
                </a:solidFill>
              </a:rPr>
              <a:t> </a:t>
            </a:r>
            <a:r>
              <a:rPr lang="fi-FI" sz="1200" b="1" dirty="0" err="1">
                <a:solidFill>
                  <a:schemeClr val="tx2"/>
                </a:solidFill>
              </a:rPr>
              <a:t>sodium</a:t>
            </a:r>
            <a:r>
              <a:rPr lang="fi-FI" sz="1200" b="1" dirty="0">
                <a:solidFill>
                  <a:schemeClr val="tx2"/>
                </a:solidFill>
              </a:rPr>
              <a:t> </a:t>
            </a:r>
            <a:r>
              <a:rPr lang="fi-FI" sz="1200" b="1" dirty="0" err="1">
                <a:solidFill>
                  <a:schemeClr val="tx2"/>
                </a:solidFill>
              </a:rPr>
              <a:t>thiosulfate</a:t>
            </a:r>
            <a:r>
              <a:rPr lang="fi-FI" sz="1200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4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7CB21-C633-E044-4400-045566F4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Mean </a:t>
            </a:r>
            <a:r>
              <a:rPr lang="fi-FI" dirty="0" err="1"/>
              <a:t>mixing</a:t>
            </a:r>
            <a:r>
              <a:rPr lang="fi-FI" dirty="0"/>
              <a:t> </a:t>
            </a:r>
            <a:r>
              <a:rPr lang="fi-FI" dirty="0" err="1"/>
              <a:t>ratios</a:t>
            </a:r>
            <a:r>
              <a:rPr lang="fi-FI" dirty="0"/>
              <a:t>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campaing</a:t>
            </a:r>
            <a:r>
              <a:rPr lang="fi-FI" dirty="0"/>
              <a:t> 12/7-19/7/2022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88E6571B-E8FA-CD7A-6F3B-38293922A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301" y="1710351"/>
            <a:ext cx="7737108" cy="478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F745256B-4CAC-CFE3-9164-5F5F9D1F7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46" y="1269696"/>
            <a:ext cx="4919126" cy="4245552"/>
          </a:xfrm>
          <a:prstGeom prst="rect">
            <a:avLst/>
          </a:prstGeom>
        </p:spPr>
      </p:pic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02AC9F11-94A1-5FCD-35D4-A586C1680E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69" y="1231902"/>
            <a:ext cx="5107987" cy="43119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33A40C-EDFB-9291-D0D3-D9D3344C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00865"/>
            <a:ext cx="11160000" cy="486463"/>
          </a:xfrm>
        </p:spPr>
        <p:txBody>
          <a:bodyPr>
            <a:normAutofit/>
          </a:bodyPr>
          <a:lstStyle/>
          <a:p>
            <a:r>
              <a:rPr lang="fi-FI" sz="2400" dirty="0" err="1"/>
              <a:t>Hydroxyl</a:t>
            </a:r>
            <a:r>
              <a:rPr lang="fi-FI" sz="2400" dirty="0"/>
              <a:t> </a:t>
            </a:r>
            <a:r>
              <a:rPr lang="fi-FI" sz="2400" dirty="0" err="1"/>
              <a:t>radical</a:t>
            </a:r>
            <a:r>
              <a:rPr lang="fi-FI" sz="2400" dirty="0"/>
              <a:t> (OH) </a:t>
            </a:r>
            <a:r>
              <a:rPr lang="fi-FI" sz="2400" dirty="0" err="1"/>
              <a:t>reactivities</a:t>
            </a:r>
            <a:r>
              <a:rPr lang="fi-FI" sz="2400" dirty="0"/>
              <a:t> (R</a:t>
            </a:r>
            <a:r>
              <a:rPr lang="fi-FI" sz="2400" baseline="-25000" dirty="0"/>
              <a:t>OH</a:t>
            </a:r>
            <a:r>
              <a:rPr lang="fi-FI" sz="24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Formula 4">
                <a:extLst>
                  <a:ext uri="{FF2B5EF4-FFF2-40B4-BE49-F238E27FC236}">
                    <a16:creationId xmlns:a16="http://schemas.microsoft.com/office/drawing/2014/main" id="{C4672D19-7A89-3C76-78C1-0221F329EF7D}"/>
                  </a:ext>
                </a:extLst>
              </p:cNvPr>
              <p:cNvSpPr txBox="1"/>
              <p:nvPr/>
            </p:nvSpPr>
            <p:spPr>
              <a:xfrm>
                <a:off x="6633982" y="6153601"/>
                <a:ext cx="2627211" cy="4183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𝑂𝐻𝑖</m:t>
                          </m:r>
                        </m:sub>
                      </m:sSub>
                      <m:r>
                        <a:rPr lang="ar-AE" sz="200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ar-AE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i-FI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𝑂𝐻𝑖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ar-A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" name="Formula 4">
                <a:extLst>
                  <a:ext uri="{FF2B5EF4-FFF2-40B4-BE49-F238E27FC236}">
                    <a16:creationId xmlns:a16="http://schemas.microsoft.com/office/drawing/2014/main" id="{C4672D19-7A89-3C76-78C1-0221F329E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982" y="6153601"/>
                <a:ext cx="2627211" cy="418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C88080B-C577-53E4-CC44-84F01A7AFDC1}"/>
              </a:ext>
            </a:extLst>
          </p:cNvPr>
          <p:cNvSpPr txBox="1"/>
          <p:nvPr/>
        </p:nvSpPr>
        <p:spPr>
          <a:xfrm>
            <a:off x="4708733" y="5598040"/>
            <a:ext cx="6150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Total OH </a:t>
            </a:r>
            <a:r>
              <a:rPr lang="fi-FI" dirty="0" err="1"/>
              <a:t>reactivity</a:t>
            </a:r>
            <a:r>
              <a:rPr lang="fi-FI" dirty="0"/>
              <a:t> (</a:t>
            </a:r>
            <a:r>
              <a:rPr lang="fi-FI" dirty="0" err="1"/>
              <a:t>Tot</a:t>
            </a:r>
            <a:r>
              <a:rPr lang="fi-FI" dirty="0"/>
              <a:t> </a:t>
            </a:r>
            <a:r>
              <a:rPr lang="fi-FI" i="1" dirty="0"/>
              <a:t>R</a:t>
            </a:r>
            <a:r>
              <a:rPr lang="fi-FI" i="1" baseline="-25000" dirty="0"/>
              <a:t>OH</a:t>
            </a:r>
            <a:r>
              <a:rPr lang="fi-FI" dirty="0"/>
              <a:t>) is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inverse</a:t>
            </a:r>
            <a:r>
              <a:rPr lang="fi-FI" dirty="0"/>
              <a:t> of OH </a:t>
            </a:r>
            <a:r>
              <a:rPr lang="fi-FI" dirty="0" err="1"/>
              <a:t>lifetime</a:t>
            </a:r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8D884-7AA9-E250-0324-55F6D416620E}"/>
              </a:ext>
            </a:extLst>
          </p:cNvPr>
          <p:cNvSpPr txBox="1"/>
          <p:nvPr/>
        </p:nvSpPr>
        <p:spPr>
          <a:xfrm>
            <a:off x="1299117" y="1047236"/>
            <a:ext cx="147989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 err="1"/>
              <a:t>Mixing</a:t>
            </a:r>
            <a:r>
              <a:rPr lang="fi-FI" dirty="0"/>
              <a:t> </a:t>
            </a:r>
            <a:r>
              <a:rPr lang="fi-FI" dirty="0" err="1"/>
              <a:t>ratios</a:t>
            </a:r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F1C5F0-1C83-3F82-87EA-179120ADDC4C}"/>
              </a:ext>
            </a:extLst>
          </p:cNvPr>
          <p:cNvSpPr txBox="1"/>
          <p:nvPr/>
        </p:nvSpPr>
        <p:spPr>
          <a:xfrm>
            <a:off x="7420224" y="1038535"/>
            <a:ext cx="168507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i-FI" dirty="0"/>
              <a:t>OH </a:t>
            </a:r>
            <a:r>
              <a:rPr lang="fi-FI" dirty="0" err="1"/>
              <a:t>reactivities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24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E212-9329-7AE6-9B2C-7FC049B4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00" y="356581"/>
            <a:ext cx="11160000" cy="1325563"/>
          </a:xfrm>
        </p:spPr>
        <p:txBody>
          <a:bodyPr/>
          <a:lstStyle/>
          <a:p>
            <a:r>
              <a:rPr lang="fi-FI" dirty="0" err="1"/>
              <a:t>Mean</a:t>
            </a:r>
            <a:r>
              <a:rPr lang="fi-FI" dirty="0"/>
              <a:t> </a:t>
            </a:r>
            <a:r>
              <a:rPr lang="fi-FI" dirty="0" err="1"/>
              <a:t>mixing</a:t>
            </a:r>
            <a:r>
              <a:rPr lang="fi-FI" dirty="0"/>
              <a:t> </a:t>
            </a:r>
            <a:r>
              <a:rPr lang="fi-FI" dirty="0" err="1"/>
              <a:t>ratios</a:t>
            </a:r>
            <a:r>
              <a:rPr lang="fi-FI" dirty="0"/>
              <a:t> of </a:t>
            </a:r>
            <a:r>
              <a:rPr lang="fi-FI" dirty="0" err="1"/>
              <a:t>monoterpenes</a:t>
            </a:r>
            <a:endParaRPr lang="fi-FI" dirty="0"/>
          </a:p>
        </p:txBody>
      </p:sp>
      <p:pic>
        <p:nvPicPr>
          <p:cNvPr id="4" name="Picture 3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4E753342-5E2F-1B48-5F36-54C9EE2F4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953" y="1365011"/>
            <a:ext cx="7855836" cy="48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1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4AE5-D05E-94EB-FE01-C8818C01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9" y="279669"/>
            <a:ext cx="11160000" cy="566365"/>
          </a:xfrm>
        </p:spPr>
        <p:txBody>
          <a:bodyPr/>
          <a:lstStyle/>
          <a:p>
            <a:r>
              <a:rPr lang="fi-FI" dirty="0" err="1"/>
              <a:t>Daily</a:t>
            </a:r>
            <a:r>
              <a:rPr lang="fi-FI" dirty="0"/>
              <a:t> </a:t>
            </a:r>
            <a:r>
              <a:rPr lang="fi-FI" dirty="0" err="1"/>
              <a:t>variation</a:t>
            </a:r>
            <a:r>
              <a:rPr lang="fi-FI" dirty="0"/>
              <a:t> of </a:t>
            </a:r>
            <a:r>
              <a:rPr lang="fi-FI" dirty="0" err="1"/>
              <a:t>monoterpenes</a:t>
            </a:r>
            <a:endParaRPr lang="fi-FI" dirty="0"/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09C8F46-4DD1-640D-F6E5-698177E43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2" y="1019442"/>
            <a:ext cx="4081705" cy="2475788"/>
          </a:xfrm>
          <a:prstGeom prst="rect">
            <a:avLst/>
          </a:prstGeom>
        </p:spPr>
      </p:pic>
      <p:pic>
        <p:nvPicPr>
          <p:cNvPr id="8" name="Picture 7" descr="Chart, histogram, waterfall chart&#10;&#10;Description automatically generated">
            <a:extLst>
              <a:ext uri="{FF2B5EF4-FFF2-40B4-BE49-F238E27FC236}">
                <a16:creationId xmlns:a16="http://schemas.microsoft.com/office/drawing/2014/main" id="{DAF57A0E-2AD3-D7D5-BE4D-72B15B56B1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47" y="1019442"/>
            <a:ext cx="4081705" cy="2475788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BF3884B0-4D63-1036-2234-5C701ACA2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296" y="1019442"/>
            <a:ext cx="4081704" cy="2475788"/>
          </a:xfrm>
          <a:prstGeom prst="rect">
            <a:avLst/>
          </a:prstGeom>
        </p:spPr>
      </p:pic>
      <p:pic>
        <p:nvPicPr>
          <p:cNvPr id="12" name="Picture 11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C638298B-A192-98CA-BF42-2F656A32D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3" y="3589233"/>
            <a:ext cx="3973101" cy="2409914"/>
          </a:xfrm>
          <a:prstGeom prst="rect">
            <a:avLst/>
          </a:prstGeom>
        </p:spPr>
      </p:pic>
      <p:pic>
        <p:nvPicPr>
          <p:cNvPr id="14" name="Picture 13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2CC0B8BF-7166-9587-2657-37CA133AD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47" y="3556296"/>
            <a:ext cx="4081705" cy="2475788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>
            <a:extLst>
              <a:ext uri="{FF2B5EF4-FFF2-40B4-BE49-F238E27FC236}">
                <a16:creationId xmlns:a16="http://schemas.microsoft.com/office/drawing/2014/main" id="{867A1D4D-92A3-B985-7E45-D0891AA804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2" y="3556296"/>
            <a:ext cx="4027402" cy="24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51CB-2464-A25A-2CA0-B7BF44CB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8"/>
            <a:ext cx="9144000" cy="643276"/>
          </a:xfrm>
        </p:spPr>
        <p:txBody>
          <a:bodyPr anchor="t">
            <a:normAutofit fontScale="90000"/>
          </a:bodyPr>
          <a:lstStyle/>
          <a:p>
            <a:r>
              <a:rPr lang="fi-FI" dirty="0" err="1"/>
              <a:t>Mixing</a:t>
            </a:r>
            <a:r>
              <a:rPr lang="fi-FI" dirty="0"/>
              <a:t> </a:t>
            </a:r>
            <a:r>
              <a:rPr lang="fi-FI" dirty="0" err="1"/>
              <a:t>ratios</a:t>
            </a:r>
            <a:r>
              <a:rPr lang="fi-FI" dirty="0"/>
              <a:t> of </a:t>
            </a:r>
            <a:r>
              <a:rPr lang="fi-FI" dirty="0" err="1"/>
              <a:t>beta-pinene</a:t>
            </a:r>
            <a:r>
              <a:rPr lang="fi-FI" dirty="0"/>
              <a:t> and </a:t>
            </a:r>
            <a:r>
              <a:rPr lang="fi-FI" dirty="0" err="1"/>
              <a:t>its</a:t>
            </a:r>
            <a:r>
              <a:rPr lang="fi-FI" dirty="0"/>
              <a:t> </a:t>
            </a:r>
            <a:r>
              <a:rPr lang="fi-FI" dirty="0" err="1"/>
              <a:t>oxidation</a:t>
            </a:r>
            <a:r>
              <a:rPr lang="fi-FI" dirty="0"/>
              <a:t> </a:t>
            </a:r>
            <a:r>
              <a:rPr lang="fi-FI" dirty="0" err="1"/>
              <a:t>product</a:t>
            </a:r>
            <a:r>
              <a:rPr lang="fi-FI" dirty="0"/>
              <a:t> </a:t>
            </a:r>
            <a:r>
              <a:rPr lang="fi-FI" dirty="0" err="1"/>
              <a:t>nopinone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F43E21-093E-A305-90D6-5B4AE440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58" y="1589127"/>
            <a:ext cx="3500303" cy="2103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35E0A7-33EE-5BE3-37D9-2932EB319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140" y="1589127"/>
            <a:ext cx="3500303" cy="2103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EF988-E849-C6D8-2BD0-3CCBDC374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40" y="3905689"/>
            <a:ext cx="3500303" cy="2103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FC4C8-BDD3-0AFE-ABB0-5BD40971B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58" y="3905689"/>
            <a:ext cx="3500303" cy="210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D2BA-37BA-02EB-F1D7-042D315A3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5127"/>
            <a:ext cx="11160000" cy="865467"/>
          </a:xfrm>
        </p:spPr>
        <p:txBody>
          <a:bodyPr>
            <a:normAutofit/>
          </a:bodyPr>
          <a:lstStyle/>
          <a:p>
            <a:r>
              <a:rPr lang="fi-FI" sz="3600" dirty="0" err="1"/>
              <a:t>Mean</a:t>
            </a:r>
            <a:r>
              <a:rPr lang="fi-FI" sz="3600" dirty="0"/>
              <a:t> </a:t>
            </a:r>
            <a:r>
              <a:rPr lang="fi-FI" sz="3600" dirty="0" err="1"/>
              <a:t>mixing</a:t>
            </a:r>
            <a:r>
              <a:rPr lang="fi-FI" sz="3600" dirty="0"/>
              <a:t> </a:t>
            </a:r>
            <a:r>
              <a:rPr lang="fi-FI" sz="3600" dirty="0" err="1"/>
              <a:t>ratios</a:t>
            </a:r>
            <a:r>
              <a:rPr lang="fi-FI" sz="3600" dirty="0"/>
              <a:t> of </a:t>
            </a:r>
            <a:r>
              <a:rPr lang="fi-FI" sz="3600" dirty="0" err="1"/>
              <a:t>sesquiterpenes</a:t>
            </a:r>
            <a:endParaRPr lang="fi-FI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D436C04D-6E9E-A0BB-CAB5-162E1214BC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41" y="1407561"/>
            <a:ext cx="5671203" cy="43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9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Ilmatieteen laitos">
      <a:dk1>
        <a:srgbClr val="000000"/>
      </a:dk1>
      <a:lt1>
        <a:srgbClr val="FFFFFF"/>
      </a:lt1>
      <a:dk2>
        <a:srgbClr val="2F3092"/>
      </a:dk2>
      <a:lt2>
        <a:srgbClr val="E7E6E6"/>
      </a:lt2>
      <a:accent1>
        <a:srgbClr val="2F3092"/>
      </a:accent1>
      <a:accent2>
        <a:srgbClr val="3A66E2"/>
      </a:accent2>
      <a:accent3>
        <a:srgbClr val="02B8CE"/>
      </a:accent3>
      <a:accent4>
        <a:srgbClr val="52C1A0"/>
      </a:accent4>
      <a:accent5>
        <a:srgbClr val="000000"/>
      </a:accent5>
      <a:accent6>
        <a:srgbClr val="70AD47"/>
      </a:accent6>
      <a:hlink>
        <a:srgbClr val="3A66E2"/>
      </a:hlink>
      <a:folHlink>
        <a:srgbClr val="3A66E2"/>
      </a:folHlink>
    </a:clrScheme>
    <a:fontScheme name="Ilmatieteen laito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-powerpoint-template-standard-2019" id="{725A794B-F611-AC4F-853B-2E2411EA1414}" vid="{FE3AF7A9-50BB-8E48-89E9-868F4D22F1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9252</TotalTime>
  <Words>410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Office-teema</vt:lpstr>
      <vt:lpstr>Tenax TA tube results from EMEP intensive measurement period of 2022</vt:lpstr>
      <vt:lpstr>Background</vt:lpstr>
      <vt:lpstr>Method</vt:lpstr>
      <vt:lpstr>Mean mixing ratios during the campaing 12/7-19/7/2022</vt:lpstr>
      <vt:lpstr>Hydroxyl radical (OH) reactivities (ROH)</vt:lpstr>
      <vt:lpstr>Mean mixing ratios of monoterpenes</vt:lpstr>
      <vt:lpstr>Daily variation of monoterpenes</vt:lpstr>
      <vt:lpstr>Mixing ratios of beta-pinene and its oxidation product nopinone</vt:lpstr>
      <vt:lpstr>Mean mixing ratios of sesquiterpenes</vt:lpstr>
      <vt:lpstr>Diurnal variability of biogenic VOCs</vt:lpstr>
      <vt:lpstr>Mean mixing ratios of C6-C9 aromatic hydrocarbons</vt:lpstr>
      <vt:lpstr>Daily variation of aromatic hydrocarbons</vt:lpstr>
      <vt:lpstr>Other measured VOCs</vt:lpstr>
      <vt:lpstr>Additional peaks detected in the chromatograms</vt:lpstr>
      <vt:lpstr>Summary and conclusions</vt:lpstr>
    </vt:vector>
  </TitlesOfParts>
  <Company>Finnish Meteorological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sesquiterpene emissions from a downy birch in a boreal forest</dc:title>
  <dc:creator>Heidi Hellén</dc:creator>
  <cp:lastModifiedBy>Lorenzo Labrador</cp:lastModifiedBy>
  <cp:revision>375</cp:revision>
  <cp:lastPrinted>2019-11-01T12:20:01Z</cp:lastPrinted>
  <dcterms:created xsi:type="dcterms:W3CDTF">2019-03-12T08:22:30Z</dcterms:created>
  <dcterms:modified xsi:type="dcterms:W3CDTF">2023-05-11T07:00:10Z</dcterms:modified>
</cp:coreProperties>
</file>